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305" r:id="rId5"/>
    <p:sldId id="317" r:id="rId6"/>
    <p:sldId id="358" r:id="rId7"/>
    <p:sldId id="337" r:id="rId8"/>
    <p:sldId id="336" r:id="rId9"/>
    <p:sldId id="370" r:id="rId10"/>
    <p:sldId id="338" r:id="rId11"/>
    <p:sldId id="334" r:id="rId12"/>
    <p:sldId id="340" r:id="rId13"/>
    <p:sldId id="348" r:id="rId14"/>
    <p:sldId id="344" r:id="rId15"/>
    <p:sldId id="359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B45E65B0-642A-1046-BE72-35A82AF1269E}">
          <p14:sldIdLst>
            <p14:sldId id="305"/>
            <p14:sldId id="317"/>
            <p14:sldId id="358"/>
            <p14:sldId id="337"/>
            <p14:sldId id="336"/>
            <p14:sldId id="370"/>
            <p14:sldId id="338"/>
            <p14:sldId id="334"/>
            <p14:sldId id="340"/>
            <p14:sldId id="348"/>
            <p14:sldId id="344"/>
            <p14:sldId id="359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4D1D26-AA3A-BD53-DB0C-F30F046FB4FA}" name="anna.frejd" initials="an" userId="S::anna.frejd_scilifelab.se#ext#@sllse.onmicrosoft.com::ee55d120-1d99-4a3d-9c48-493775cb4cfa" providerId="AD"/>
  <p188:author id="{A8AE5B48-5EAA-6219-87A8-D97078768441}" name="petra.mansson@regionuppsala.se" initials="pe" userId="S::urn:spo:guest#petra.mansson@regionuppsala.se::" providerId="AD"/>
  <p188:author id="{EAF76164-D7B8-D9DA-8FBB-884F94D0462D}" name="Sara Gunnerås" initials="SG" userId="S::sara.gunneras_kisciencepark.se#ext#@sllse.onmicrosoft.com::a3398258-9512-45f0-ac8f-5132aac25ac6" providerId="AD"/>
  <p188:author id="{175D4D9A-55EB-FECA-3864-12179DC172E2}" name="Sara Gunnerås" initials="SG" userId="S::sara.gunneras@kisciencepark.se::25143b5b-7404-4726-a187-c39f5bd8d13b" providerId="AD"/>
  <p188:author id="{FCD3459C-3560-0520-642C-DB75A4544283}" name="natasha.bank@flemingsbergscience.se" initials="na" userId="S::urn:spo:guest#natasha.bank@flemingsbergscience.se::" providerId="AD"/>
  <p188:author id="{CDAE6A9E-F8D3-FF26-4D20-DAD71D738C1B}" name="Kajsa Liljegren" initials="KL" userId="S::kajsa.liljegren@ssci.se::797c8925-a2e9-4240-91aa-eb6060547955" providerId="AD"/>
  <p188:author id="{A9EB66A6-7D0B-CBC6-3312-367138364DAB}" name="kajsa.liljegren@ssci.se" initials="ka" userId="S::urn:spo:guest#kajsa.liljegren@ssci.se::" providerId="AD"/>
  <p188:author id="{3F81BFBE-0431-2EC2-078F-6EE345E7AD41}" name="moa.norlander@stuns.se" initials="mo" userId="S::urn:spo:guest#moa.norlander@stuns.se::" providerId="AD"/>
  <p188:author id="{A2594DCA-7F90-5781-F948-1ACCC23CD3FB}" name="Pontus Holm" initials="PH" userId="S::pontus.holm@regionstockholm.se::7f9976b0-d44f-4b15-a4fa-62bc89c20048" providerId="AD"/>
  <p188:author id="{EDB472F5-0953-B8D0-5833-132E93FEAA48}" name="Cecilia Wihlborg" initials="CW" userId="S::cecilia.wihlborg@regionstockholm.se::b7f8f23b-db0a-4b6f-acc7-306de865524b" providerId="AD"/>
  <p188:author id="{88C17EFF-6527-0586-61FD-86727E090712}" name="ylva.hultman@stockholm.se" initials="yl" userId="S::urn:spo:guest#ylva.hultman@stockholm.s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86F"/>
    <a:srgbClr val="C6E6E8"/>
    <a:srgbClr val="F8D557"/>
    <a:srgbClr val="85BDEE"/>
    <a:srgbClr val="E9EBE9"/>
    <a:srgbClr val="217FD6"/>
    <a:srgbClr val="A888C5"/>
    <a:srgbClr val="8AC84E"/>
    <a:srgbClr val="F14F55"/>
    <a:srgbClr val="3B5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B3DB0-B407-4122-940F-429D6B6A22BF}" v="1" dt="2026-06-09T14:24:52.096"/>
    <p1510:client id="{C4B48748-F9FE-5EB5-4D7C-0826ACEE7EBB}" v="1" dt="2026-06-10T18:36:52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98" autoAdjust="0"/>
  </p:normalViewPr>
  <p:slideViewPr>
    <p:cSldViewPr snapToGrid="0">
      <p:cViewPr varScale="1">
        <p:scale>
          <a:sx n="74" d="100"/>
          <a:sy n="74" d="100"/>
        </p:scale>
        <p:origin x="19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A0F19-9FAA-174F-8270-F7AEF6BEDDC9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2BEE7-8566-BB42-ADF4-34DB216E6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3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-and-innovation.ec.europa.eu/statistics/performance-indicators/european-innovation-scoreboard_e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-and-innovation.ec.europa.eu/statistics/performance-indicators/european-innovation-scoreboard_e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BEE7-8566-BB42-ADF4-34DB216E6A7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226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7ACD6-AB0E-68AC-AFAD-B9F1433C5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50FEBA2-0ECB-3880-9491-784DB6808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F890B9-49DF-8ECD-3E19-186C05464E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#1 </a:t>
            </a:r>
            <a:r>
              <a:rPr lang="sv-S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Sweden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European Innovation Scoreboard, </a:t>
            </a:r>
            <a:r>
              <a:rPr lang="sv-S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EU, 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2025, </a:t>
            </a:r>
            <a:r>
              <a:rPr lang="en-GB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referens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https://research-and-innovation.ec.europa.eu/statistics/performance-indicators/european-innovation-scoreboard_en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sv-SE" b="0" dirty="0"/>
          </a:p>
          <a:p>
            <a:endParaRPr lang="en-GB" b="0" dirty="0">
              <a:solidFill>
                <a:srgbClr val="40404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#1 </a:t>
            </a:r>
            <a:r>
              <a:rPr lang="sv-SE" sz="1200" b="0" dirty="0">
                <a:solidFill>
                  <a:schemeClr val="tx1">
                    <a:lumMod val="76000"/>
                    <a:lumOff val="24000"/>
                  </a:schemeClr>
                </a:solidFill>
                <a:latin typeface="+mn-lt"/>
              </a:rPr>
              <a:t>Sweden, </a:t>
            </a:r>
            <a:r>
              <a:rPr lang="sv-SE" sz="1200" b="0" dirty="0" err="1"/>
              <a:t>Attractiveness</a:t>
            </a:r>
            <a:r>
              <a:rPr lang="sv-SE" sz="1200" b="0" dirty="0"/>
              <a:t> for inter- national </a:t>
            </a:r>
            <a:r>
              <a:rPr lang="sv-SE" sz="1200" b="0" dirty="0" err="1"/>
              <a:t>entrepreneurs</a:t>
            </a:r>
            <a:r>
              <a:rPr lang="sv-SE" sz="1200" b="0" dirty="0"/>
              <a:t>, OECD Talent Index, 2023</a:t>
            </a:r>
            <a:r>
              <a:rPr lang="sv-SE" sz="1200" b="0" dirty="0">
                <a:solidFill>
                  <a:schemeClr val="tx1">
                    <a:lumMod val="76000"/>
                    <a:lumOff val="24000"/>
                  </a:schemeClr>
                </a:solidFill>
              </a:rPr>
              <a:t>, </a:t>
            </a:r>
            <a:r>
              <a:rPr lang="sv-SE" b="0" dirty="0"/>
              <a:t>referens: https://www.oecd.org/en/publications/what-is-the-best-country-for-global-talents-in-the-oecd_5186ab2d-en.html</a:t>
            </a:r>
          </a:p>
          <a:p>
            <a:pPr algn="l"/>
            <a:endParaRPr lang="sv-SE" b="0" dirty="0"/>
          </a:p>
          <a:p>
            <a:pPr algn="l"/>
            <a:r>
              <a:rPr lang="en-US" b="0" dirty="0"/>
              <a:t>#1 Sweden, Sustainable investment attractiveness, EIU Sustainability Index, 2025, </a:t>
            </a:r>
            <a:r>
              <a:rPr lang="en-US" b="0" dirty="0" err="1"/>
              <a:t>referens</a:t>
            </a:r>
            <a:r>
              <a:rPr lang="en-US" b="0" dirty="0"/>
              <a:t>: https://www.economistgroup.com/press-centre/economist-intelligence/eiu-sustainability-index-2025-sweden-and-switzerland-tied-for-first-place-in-eiu-sustainability-index</a:t>
            </a:r>
          </a:p>
          <a:p>
            <a:pPr algn="l"/>
            <a:endParaRPr lang="en-US" b="0" dirty="0"/>
          </a:p>
          <a:p>
            <a:pPr algn="l"/>
            <a:r>
              <a:rPr lang="it-IT" b="0" dirty="0"/>
              <a:t>#1 Sweden Unicorns per capita in Europe, Dealroom, 2025, referens: </a:t>
            </a:r>
            <a:r>
              <a:rPr lang="sv-SE" b="0" dirty="0"/>
              <a:t>https://content.dealroom.co/uploaded/2025/05/Sweden-2024-full-report-1.pdf</a:t>
            </a:r>
          </a:p>
          <a:p>
            <a:endParaRPr lang="en-GB" b="0" dirty="0">
              <a:solidFill>
                <a:srgbClr val="40404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#2</a:t>
            </a:r>
            <a:r>
              <a:rPr lang="en-US" sz="54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  <a:ea typeface="Aptos Display"/>
                <a:cs typeface="Aptos Display"/>
              </a:rPr>
              <a:t>​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  <a:ea typeface="Aptos Display"/>
                <a:cs typeface="Aptos Display"/>
              </a:rPr>
              <a:t>Sweden </a:t>
            </a:r>
            <a:r>
              <a:rPr lang="en-US" sz="1200" b="0" dirty="0"/>
              <a:t>Global innovation, Global Innovation Index WIPO, 2025, r</a:t>
            </a:r>
            <a:r>
              <a:rPr lang="en-GB" b="0" dirty="0" err="1">
                <a:solidFill>
                  <a:srgbClr val="404040"/>
                </a:solidFill>
              </a:rPr>
              <a:t>eferens</a:t>
            </a:r>
            <a:r>
              <a:rPr lang="en-GB" b="0" dirty="0">
                <a:solidFill>
                  <a:srgbClr val="404040"/>
                </a:solidFill>
              </a:rPr>
              <a:t>: https://www.wipo.int/gii-ranking/en/Sweden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404040"/>
              </a:solidFill>
            </a:endParaRPr>
          </a:p>
          <a:p>
            <a:pPr algn="l"/>
            <a:r>
              <a:rPr lang="en-US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#3</a:t>
            </a:r>
            <a:r>
              <a:rPr lang="en-US" sz="54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  <a:ea typeface="Aptos Display"/>
                <a:cs typeface="Aptos Display"/>
              </a:rPr>
              <a:t>​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  <a:ea typeface="Aptos Display"/>
                <a:cs typeface="Aptos Display"/>
              </a:rPr>
              <a:t>Sweden, </a:t>
            </a:r>
            <a:r>
              <a:rPr lang="en-US" sz="1200" b="0" dirty="0"/>
              <a:t>R&amp;D investment, Global Innovation Index WIPO, 2025, </a:t>
            </a:r>
            <a:r>
              <a:rPr lang="en-US" sz="1200" b="0" dirty="0" err="1"/>
              <a:t>referens</a:t>
            </a:r>
            <a:r>
              <a:rPr lang="en-US" sz="1200" b="0" dirty="0"/>
              <a:t>: https://www.wipo.int/web-publications/global-innovation-index-2025/en/gii-2025-results.html </a:t>
            </a:r>
            <a:endParaRPr lang="en-US" sz="1200" b="0" dirty="0">
              <a:solidFill>
                <a:srgbClr val="FFFFFF"/>
              </a:solidFill>
            </a:endParaRPr>
          </a:p>
          <a:p>
            <a:pPr algn="l"/>
            <a:endParaRPr lang="sv-SE" dirty="0">
              <a:solidFill>
                <a:srgbClr val="FFFFFF"/>
              </a:solidFill>
            </a:endParaRPr>
          </a:p>
          <a:p>
            <a:endParaRPr lang="sv-SE" dirty="0">
              <a:solidFill>
                <a:srgbClr val="FFFFFF"/>
              </a:solidFill>
            </a:endParaRPr>
          </a:p>
          <a:p>
            <a:endParaRPr lang="sv-SE" dirty="0">
              <a:solidFill>
                <a:srgbClr val="FFFFFF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97DB669-E76B-68AA-6ECD-76937691808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11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659019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C74FB-B03B-6165-452D-49E9BBC79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EB65856-C083-8345-C9EF-F1D693056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950FE40-661D-EB1F-1D2F-5D651F3616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#1 </a:t>
            </a:r>
            <a:r>
              <a:rPr lang="sv-S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Sweden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European Innovation Scoreboard, </a:t>
            </a:r>
            <a:r>
              <a:rPr lang="sv-S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EU, 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2025, </a:t>
            </a:r>
            <a:r>
              <a:rPr lang="en-GB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referens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https://research-and-innovation.ec.europa.eu/statistics/performance-indicators/european-innovation-scoreboard_en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sv-SE" b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09E789F-C029-975D-E65E-93F59B743F0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12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426395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B5015-F78C-3E03-8E38-9D26F08AC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EE4F07F-8BFB-F4D1-4EF6-C29576A59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B7F2AF9-01D2-BC75-6B29-2A494EE7B7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#1 </a:t>
            </a:r>
            <a:r>
              <a:rPr lang="sv-SE" sz="1200" b="0" dirty="0">
                <a:solidFill>
                  <a:schemeClr val="tx1">
                    <a:lumMod val="76000"/>
                    <a:lumOff val="24000"/>
                  </a:schemeClr>
                </a:solidFill>
                <a:latin typeface="+mn-lt"/>
              </a:rPr>
              <a:t>Sweden, </a:t>
            </a:r>
            <a:r>
              <a:rPr lang="sv-SE" sz="1200" b="0" dirty="0" err="1"/>
              <a:t>Attractiveness</a:t>
            </a:r>
            <a:r>
              <a:rPr lang="sv-SE" sz="1200" b="0" dirty="0"/>
              <a:t> for inter- national </a:t>
            </a:r>
            <a:r>
              <a:rPr lang="sv-SE" sz="1200" b="0" dirty="0" err="1"/>
              <a:t>entrepreneurs</a:t>
            </a:r>
            <a:r>
              <a:rPr lang="sv-SE" sz="1200" b="0" dirty="0"/>
              <a:t>, OECD Talent Index, 2023</a:t>
            </a:r>
            <a:r>
              <a:rPr lang="sv-SE" sz="1200" b="0" dirty="0">
                <a:solidFill>
                  <a:schemeClr val="tx1">
                    <a:lumMod val="76000"/>
                    <a:lumOff val="24000"/>
                  </a:schemeClr>
                </a:solidFill>
              </a:rPr>
              <a:t>, </a:t>
            </a:r>
            <a:r>
              <a:rPr lang="sv-SE" b="0" dirty="0"/>
              <a:t>referens: https://www.oecd.org/en/publications/what-is-the-best-country-for-global-talents-in-the-oecd_5186ab2d-en.html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40AB23-D4AF-936A-6E6B-2DDC75D7DC6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13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511098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0905E-02A1-7D02-149C-7CD7D8C4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6D597B6-C1B0-6F04-3A08-AA09C027F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6134818-E47F-B8CD-EC0B-11501E2706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#1 Sweden, Sustainable investment attractiveness, EIU Sustainability Index, 2025, </a:t>
            </a:r>
            <a:r>
              <a:rPr lang="en-US" b="0" dirty="0" err="1"/>
              <a:t>referens</a:t>
            </a:r>
            <a:r>
              <a:rPr lang="en-US" b="0" dirty="0"/>
              <a:t>: https://www.economistgroup.com/press-centre/economist-intelligence/eiu-sustainability-index-2025-sweden-and-switzerland-tied-for-first-place-in-eiu-sustainability-index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62D79A-4F51-AFDB-331B-29947EA6846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14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152111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D971A-01DC-2117-5229-E84B39A80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3246EC1-2E5C-B186-C9AC-E414B5CEF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786BE96-D637-2483-BAC5-BE14358967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l"/>
            <a:r>
              <a:rPr lang="it-IT" b="0" dirty="0"/>
              <a:t>#1 Sweden Unicorns per capita in Europe, Dealroom, 2025, referens: </a:t>
            </a:r>
            <a:r>
              <a:rPr lang="sv-SE" b="0" dirty="0"/>
              <a:t>https://content.dealroom.co/uploaded/2025/05/Sweden-2024-full-report-1.pdf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E4ABB32-0DFA-C7E2-5A12-7AAAB4FAE83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15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703423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D6CD3-D016-F090-0880-6A93FEBC9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7D68D0C-03B8-4B85-9EE7-BB64F1E62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B80C6C1-34B3-E414-1E2C-F05EC1409D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#2</a:t>
            </a:r>
            <a:r>
              <a:rPr lang="en-US" sz="54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  <a:ea typeface="Aptos Display"/>
                <a:cs typeface="Aptos Display"/>
              </a:rPr>
              <a:t>​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  <a:ea typeface="Aptos Display"/>
                <a:cs typeface="Aptos Display"/>
              </a:rPr>
              <a:t>Sweden </a:t>
            </a:r>
            <a:r>
              <a:rPr lang="en-US" sz="1200" b="0" dirty="0"/>
              <a:t>Global innovation, Global Innovation Index WIPO, 2025, r</a:t>
            </a:r>
            <a:r>
              <a:rPr lang="en-GB" b="0" dirty="0" err="1">
                <a:solidFill>
                  <a:srgbClr val="404040"/>
                </a:solidFill>
              </a:rPr>
              <a:t>eferens</a:t>
            </a:r>
            <a:r>
              <a:rPr lang="en-GB" b="0" dirty="0">
                <a:solidFill>
                  <a:srgbClr val="404040"/>
                </a:solidFill>
              </a:rPr>
              <a:t>: https://www.wipo.int/gii-ranking/en/Sweden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8990C4-EB1B-FEFF-C194-81C897BE037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16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982578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1C0B0-8621-D0D7-05F1-B1C199216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392C803-28ED-37C3-B0B0-E68A2DBAC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4879AD6-F91B-D22B-E5DE-03475AE378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l"/>
            <a:r>
              <a:rPr lang="en-US" sz="9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#3</a:t>
            </a:r>
            <a:r>
              <a:rPr lang="en-US" sz="9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 </a:t>
            </a:r>
            <a:r>
              <a:rPr lang="en-US" sz="6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  <a:ea typeface="Aptos Display"/>
                <a:cs typeface="Aptos Display"/>
              </a:rPr>
              <a:t>​</a:t>
            </a:r>
            <a:r>
              <a:rPr lang="en-US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  <a:ea typeface="Aptos Display"/>
                <a:cs typeface="Aptos Display"/>
              </a:rPr>
              <a:t>Sweden, </a:t>
            </a:r>
            <a:r>
              <a:rPr lang="en-US" sz="5400" b="0" dirty="0"/>
              <a:t>R&amp;D investment, Global Innovation Index WIPO, 2025, </a:t>
            </a:r>
            <a:r>
              <a:rPr lang="en-US" sz="5400" b="0" dirty="0" err="1"/>
              <a:t>referens</a:t>
            </a:r>
            <a:r>
              <a:rPr lang="en-US" sz="5400" b="0" dirty="0"/>
              <a:t>: https://www.wipo.int/web-publications/global-innovation-index-2025/en/gii-2025-results.html </a:t>
            </a:r>
            <a:endParaRPr lang="en-US" sz="5400" b="0" dirty="0">
              <a:solidFill>
                <a:srgbClr val="FFFFFF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AC67C06-CD46-8D72-20CF-B361DDEB96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17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746487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47859-FFD8-EDCF-DFE8-8FBC5E2A0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B129281-2FE2-A6B0-EF19-66CC6767A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7006756-145F-0633-484A-06525EF812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l"/>
            <a:r>
              <a:rPr lang="en-US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#1</a:t>
            </a:r>
            <a:r>
              <a:rPr lang="en-US" sz="54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  <a:ea typeface="Aptos Display"/>
                <a:cs typeface="Aptos Display"/>
              </a:rPr>
              <a:t>​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Stockholm, European Regional Innovation Scoreboard, EU,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ptos Display"/>
                <a:cs typeface="Aptos Display"/>
              </a:rPr>
              <a:t>2025, </a:t>
            </a:r>
            <a:r>
              <a:rPr lang="en-US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ptos Display"/>
                <a:cs typeface="Aptos Display"/>
              </a:rPr>
              <a:t>referens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ptos Display"/>
                <a:cs typeface="Aptos Display"/>
              </a:rPr>
              <a:t>: https://research-and-innovation.ec.europa.eu/statistics/performance-indicators/regional-innovation-scoreboard_en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95645ED-5E83-CEB8-A718-B2B285199EB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18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34651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6C96C-96B9-5FE6-CC2C-54CB43A49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0805151-DCF7-365B-48FC-4F95B03B4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AB8E72A-52A9-20B4-CE3D-1A106221B6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#1</a:t>
            </a:r>
            <a:r>
              <a:rPr lang="sv-SE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Karolinska Universitetssjukhuset, </a:t>
            </a:r>
            <a:r>
              <a:rPr lang="en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Europe's</a:t>
            </a:r>
            <a:r>
              <a:rPr lang="sv-SE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Best Hospitals, Newsweek, 2026, referens: https://rankings.newsweek.com/worlds-best-hospitals-2026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468C6-EC4B-A225-9DA9-5549FDAFAAC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19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012475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3C197-4529-73BE-1749-DC29A2F44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2E9EB19-E646-2E36-E921-2EC4F6584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5B8F164-F494-B5A5-D7CD-833A3C713E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l"/>
            <a:r>
              <a:rPr lang="en-US" sz="5400" dirty="0"/>
              <a:t>#1</a:t>
            </a:r>
            <a:r>
              <a:rPr lang="sv-SE" sz="5400" dirty="0"/>
              <a:t> Stockholm, </a:t>
            </a:r>
            <a:r>
              <a:rPr lang="en-US" sz="5400" dirty="0"/>
              <a:t>Venture capital per capita in the EU, Stockholm Chamber of Commerce, 2025, </a:t>
            </a:r>
            <a:r>
              <a:rPr lang="en-US" sz="5400" dirty="0" err="1"/>
              <a:t>referens</a:t>
            </a:r>
            <a:r>
              <a:rPr lang="en-US" sz="5400" dirty="0"/>
              <a:t>: https://stockholmshandelskammare.se/rapporter/stockholm-varldens-basta-huvudstad/#report-toc (</a:t>
            </a:r>
            <a:r>
              <a:rPr lang="en-US" sz="5400" dirty="0" err="1"/>
              <a:t>tabell</a:t>
            </a:r>
            <a:r>
              <a:rPr lang="en-US" sz="5400" dirty="0"/>
              <a:t> 2, </a:t>
            </a:r>
            <a:r>
              <a:rPr lang="sv-SE" sz="5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refererar till 2020-2024.)</a:t>
            </a:r>
            <a:endParaRPr lang="en-GB" sz="54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AA2ADB5-8F7C-B11D-8168-557F2AAD344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20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2977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68E2A-DD4A-5C79-BAE8-0BD627522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8C205D3-C051-7168-2D0F-5304B4F4E7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7E6BAB6-EB60-3291-CEA1-D381A23C3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CD3CB44-5A07-0559-18DE-3EF11D27D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BEE7-8566-BB42-ADF4-34DB216E6A7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1094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253CE-08B6-29C2-437A-C06F70F8D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E54669F-7B47-E953-01DA-8F99A8C61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DEEDB8E-A6AB-3CCB-6F6A-EF8A313955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#3 </a:t>
            </a:r>
            <a:r>
              <a:rPr lang="sv-SE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Stockholm</a:t>
            </a:r>
            <a:r>
              <a:rPr lang="en-GB" sz="5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rPr>
              <a:t>, Worldwide Work-Life Balance Index, Forbes, 2023</a:t>
            </a:r>
            <a:r>
              <a:rPr lang="sv-SE" sz="5400" b="0" dirty="0"/>
              <a:t>, referens: https://www.forbes.com/advisor/uk/business/work-life-balance-index/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2F88B7C-85EE-48DC-73E8-6E16A6D79A6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21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79172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68F47-9783-FDA9-DCC6-48D474D4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88B83FC-1EE5-D219-A037-67029A2C2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6701DC5-757E-63C3-A171-64414B38AC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rPr lang="en-US" dirty="0"/>
              <a:t>Life science is Sweden’s second largest goods export category*, with the Stockholm–Uppsala region accounting for nearly two-thirds of the production (SCB, </a:t>
            </a:r>
            <a:r>
              <a:rPr lang="en-US" dirty="0" err="1"/>
              <a:t>Vinnova</a:t>
            </a:r>
            <a:r>
              <a:rPr lang="en-US" dirty="0"/>
              <a:t>, 2023).</a:t>
            </a:r>
            <a:br>
              <a:rPr lang="en-US" dirty="0">
                <a:cs typeface="+mn-lt"/>
              </a:rPr>
            </a:br>
            <a:r>
              <a:rPr lang="en-US" dirty="0"/>
              <a:t> *Transport equipment is the largest goods export category in Sweden.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7A222D8-A66C-3402-1B78-A283C6B6DC7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4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80660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8AA23-B4EA-26DC-715D-7F9202BF2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E53562A-3D3F-0604-1B72-F358930F3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4C16A3D-8D67-CA9A-3A62-B76EE5D62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dirty="0"/>
              <a:t>48% avser Stockholms län och Uppsala län. Adderas Södermanland, Västmanland och Örebro län summeras det till 51% (</a:t>
            </a:r>
            <a:r>
              <a:rPr lang="sv-SE" dirty="0" err="1"/>
              <a:t>Vinnova</a:t>
            </a:r>
            <a:r>
              <a:rPr lang="sv-SE" dirty="0"/>
              <a:t>)</a:t>
            </a:r>
            <a:br>
              <a:rPr lang="en-US" dirty="0">
                <a:cs typeface="+mn-lt"/>
              </a:rPr>
            </a:b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0B9D09C-216D-3FA3-427F-DAADB9D50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BEE7-8566-BB42-ADF4-34DB216E6A7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69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6BEB8-E6E4-7E30-A139-91384B115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59A91FD-B8CE-BF38-5550-FB2348E5A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6101A42-0FF5-1953-C9B4-C9E5BEEF12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None/>
            </a:pPr>
            <a:r>
              <a:rPr lang="en-US" i="1" dirty="0"/>
              <a:t>Med sole proprietorships </a:t>
            </a:r>
            <a:r>
              <a:rPr lang="en-US" i="1" dirty="0" err="1"/>
              <a:t>avses</a:t>
            </a:r>
            <a:r>
              <a:rPr lang="en-US" i="1" dirty="0"/>
              <a:t> </a:t>
            </a:r>
            <a:r>
              <a:rPr lang="en-US" i="1" dirty="0" err="1"/>
              <a:t>företag</a:t>
            </a:r>
            <a:r>
              <a:rPr lang="en-US" i="1" dirty="0"/>
              <a:t> </a:t>
            </a:r>
            <a:r>
              <a:rPr lang="en-US" i="1" dirty="0" err="1"/>
              <a:t>utan</a:t>
            </a:r>
            <a:r>
              <a:rPr lang="en-US" i="1" dirty="0"/>
              <a:t> </a:t>
            </a:r>
            <a:r>
              <a:rPr lang="en-US" i="1" dirty="0" err="1"/>
              <a:t>registrerade</a:t>
            </a:r>
            <a:r>
              <a:rPr lang="en-US" i="1" dirty="0"/>
              <a:t> </a:t>
            </a:r>
            <a:r>
              <a:rPr lang="en-US" i="1" dirty="0" err="1"/>
              <a:t>anställda</a:t>
            </a:r>
            <a:r>
              <a:rPr lang="en-US" i="1" dirty="0"/>
              <a:t> </a:t>
            </a:r>
            <a:r>
              <a:rPr lang="en-US" i="1" dirty="0" err="1"/>
              <a:t>eller</a:t>
            </a:r>
            <a:r>
              <a:rPr lang="en-US" i="1" dirty="0"/>
              <a:t> </a:t>
            </a:r>
            <a:r>
              <a:rPr lang="en-US" i="1" dirty="0" err="1"/>
              <a:t>företag</a:t>
            </a:r>
            <a:r>
              <a:rPr lang="en-US" i="1" dirty="0"/>
              <a:t> </a:t>
            </a:r>
            <a:r>
              <a:rPr lang="en-US" i="1" dirty="0" err="1"/>
              <a:t>där</a:t>
            </a:r>
            <a:r>
              <a:rPr lang="en-US" i="1" dirty="0"/>
              <a:t> </a:t>
            </a:r>
            <a:r>
              <a:rPr lang="en-US" i="1" dirty="0" err="1"/>
              <a:t>uppgifter</a:t>
            </a:r>
            <a:r>
              <a:rPr lang="en-US" i="1" dirty="0"/>
              <a:t> om </a:t>
            </a:r>
            <a:r>
              <a:rPr lang="en-US" i="1" dirty="0" err="1"/>
              <a:t>antal</a:t>
            </a:r>
            <a:r>
              <a:rPr lang="en-US" i="1" dirty="0"/>
              <a:t> </a:t>
            </a:r>
            <a:r>
              <a:rPr lang="en-US" i="1" dirty="0" err="1"/>
              <a:t>anställda</a:t>
            </a:r>
            <a:r>
              <a:rPr lang="en-US" i="1" dirty="0"/>
              <a:t> </a:t>
            </a:r>
            <a:r>
              <a:rPr lang="en-US" i="1" dirty="0" err="1"/>
              <a:t>saknas</a:t>
            </a:r>
            <a:r>
              <a:rPr lang="en-US" i="1" dirty="0"/>
              <a:t>. Det </a:t>
            </a:r>
            <a:r>
              <a:rPr lang="en-US" i="1" dirty="0" err="1"/>
              <a:t>kan</a:t>
            </a:r>
            <a:r>
              <a:rPr lang="en-US" i="1" dirty="0"/>
              <a:t> </a:t>
            </a:r>
            <a:r>
              <a:rPr lang="en-US" i="1" dirty="0" err="1"/>
              <a:t>innebära</a:t>
            </a:r>
            <a:r>
              <a:rPr lang="en-US" i="1" dirty="0"/>
              <a:t> </a:t>
            </a:r>
            <a:r>
              <a:rPr lang="en-US" i="1" dirty="0" err="1"/>
              <a:t>att</a:t>
            </a:r>
            <a:r>
              <a:rPr lang="en-US" i="1" dirty="0"/>
              <a:t> </a:t>
            </a:r>
            <a:r>
              <a:rPr lang="en-US" i="1" dirty="0" err="1"/>
              <a:t>verksamheten</a:t>
            </a:r>
            <a:r>
              <a:rPr lang="en-US" i="1" dirty="0"/>
              <a:t> </a:t>
            </a:r>
            <a:r>
              <a:rPr lang="en-US" i="1" dirty="0" err="1"/>
              <a:t>bedrivs</a:t>
            </a:r>
            <a:r>
              <a:rPr lang="en-US" i="1" dirty="0"/>
              <a:t> av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ensam</a:t>
            </a:r>
            <a:r>
              <a:rPr lang="en-US" i="1" dirty="0"/>
              <a:t> person </a:t>
            </a:r>
            <a:r>
              <a:rPr lang="en-US" i="1" dirty="0" err="1"/>
              <a:t>eller</a:t>
            </a:r>
            <a:r>
              <a:rPr lang="en-US" i="1" dirty="0"/>
              <a:t> </a:t>
            </a:r>
            <a:r>
              <a:rPr lang="en-US" i="1" dirty="0" err="1"/>
              <a:t>att</a:t>
            </a:r>
            <a:r>
              <a:rPr lang="en-US" i="1" dirty="0"/>
              <a:t> </a:t>
            </a:r>
            <a:r>
              <a:rPr lang="en-US" i="1" dirty="0" err="1"/>
              <a:t>företaget</a:t>
            </a:r>
            <a:r>
              <a:rPr lang="en-US" i="1" dirty="0"/>
              <a:t> </a:t>
            </a:r>
            <a:r>
              <a:rPr lang="en-US" i="1" dirty="0" err="1"/>
              <a:t>exempelvis</a:t>
            </a:r>
            <a:r>
              <a:rPr lang="en-US" i="1" dirty="0"/>
              <a:t> </a:t>
            </a:r>
            <a:r>
              <a:rPr lang="en-US" i="1" dirty="0" err="1"/>
              <a:t>kan</a:t>
            </a:r>
            <a:r>
              <a:rPr lang="en-US" i="1" dirty="0"/>
              <a:t> </a:t>
            </a:r>
            <a:r>
              <a:rPr lang="en-US" i="1" dirty="0" err="1"/>
              <a:t>anlita</a:t>
            </a:r>
            <a:r>
              <a:rPr lang="en-US" i="1" dirty="0"/>
              <a:t> </a:t>
            </a:r>
            <a:r>
              <a:rPr lang="en-US" i="1" dirty="0" err="1"/>
              <a:t>konsulter</a:t>
            </a:r>
            <a:r>
              <a:rPr lang="en-US" i="1" dirty="0"/>
              <a:t>, </a:t>
            </a:r>
            <a:r>
              <a:rPr lang="en-US" i="1" dirty="0" err="1"/>
              <a:t>underleverantörer</a:t>
            </a:r>
            <a:r>
              <a:rPr lang="en-US" i="1" dirty="0"/>
              <a:t> </a:t>
            </a:r>
            <a:r>
              <a:rPr lang="en-US" i="1" dirty="0" err="1"/>
              <a:t>eller</a:t>
            </a:r>
            <a:r>
              <a:rPr lang="en-US" i="1" dirty="0"/>
              <a:t> </a:t>
            </a:r>
            <a:r>
              <a:rPr lang="en-US" i="1" dirty="0" err="1"/>
              <a:t>andra</a:t>
            </a:r>
            <a:r>
              <a:rPr lang="en-US" i="1" dirty="0"/>
              <a:t> externa </a:t>
            </a:r>
            <a:r>
              <a:rPr lang="en-US" i="1" dirty="0" err="1"/>
              <a:t>samarbetspartners</a:t>
            </a:r>
            <a:r>
              <a:rPr lang="en-US" i="1" dirty="0"/>
              <a:t> </a:t>
            </a:r>
            <a:r>
              <a:rPr lang="en-US" i="1" dirty="0" err="1"/>
              <a:t>istället</a:t>
            </a:r>
            <a:r>
              <a:rPr lang="en-US" i="1" dirty="0"/>
              <a:t> för </a:t>
            </a:r>
            <a:r>
              <a:rPr lang="en-US" i="1" dirty="0" err="1"/>
              <a:t>att</a:t>
            </a:r>
            <a:r>
              <a:rPr lang="en-US" i="1" dirty="0"/>
              <a:t> ha </a:t>
            </a:r>
            <a:r>
              <a:rPr lang="en-US" i="1" dirty="0" err="1"/>
              <a:t>anställd</a:t>
            </a:r>
            <a:r>
              <a:rPr lang="en-US" i="1" dirty="0"/>
              <a:t> personal. 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FB5BF3-4DC6-5B6F-1D53-F5C432BEA06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2880FD-02E6-4F8F-81BA-44F51F06FB16}" type="slidenum">
              <a:t>6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72982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40E32-A844-2F6B-0604-00CB7799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837C3AC-562D-AA30-6DF8-92AF1CE60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0CC26BE-8843-2E48-750C-A80EE6B3A1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 err="1"/>
              <a:t>Siffrorna</a:t>
            </a:r>
            <a:r>
              <a:rPr lang="en-US" dirty="0"/>
              <a:t> </a:t>
            </a:r>
            <a:r>
              <a:rPr lang="en-US" dirty="0" err="1"/>
              <a:t>beskriver</a:t>
            </a:r>
            <a:r>
              <a:rPr lang="en-US" dirty="0"/>
              <a:t> </a:t>
            </a:r>
            <a:r>
              <a:rPr lang="en-US" dirty="0" err="1"/>
              <a:t>totalt</a:t>
            </a:r>
            <a:r>
              <a:rPr lang="en-US" dirty="0"/>
              <a:t> </a:t>
            </a:r>
            <a:r>
              <a:rPr lang="en-US" dirty="0" err="1"/>
              <a:t>antal</a:t>
            </a:r>
            <a:r>
              <a:rPr lang="en-US" dirty="0"/>
              <a:t> </a:t>
            </a:r>
            <a:r>
              <a:rPr lang="en-US" dirty="0" err="1"/>
              <a:t>studenter</a:t>
            </a:r>
            <a:r>
              <a:rPr lang="en-US" dirty="0"/>
              <a:t>, </a:t>
            </a:r>
            <a:r>
              <a:rPr lang="en-US" dirty="0" err="1"/>
              <a:t>doktorander</a:t>
            </a:r>
            <a:r>
              <a:rPr lang="en-US" dirty="0"/>
              <a:t>, </a:t>
            </a:r>
            <a:r>
              <a:rPr lang="en-US" dirty="0" err="1"/>
              <a:t>professorer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publikationer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universiteten</a:t>
            </a:r>
            <a:r>
              <a:rPr lang="en-US" dirty="0"/>
              <a:t> vars </a:t>
            </a:r>
            <a:r>
              <a:rPr lang="en-US" dirty="0" err="1"/>
              <a:t>loggor</a:t>
            </a:r>
            <a:r>
              <a:rPr lang="en-US" dirty="0"/>
              <a:t> </a:t>
            </a:r>
            <a:r>
              <a:rPr lang="en-US" dirty="0" err="1"/>
              <a:t>syns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sidan</a:t>
            </a:r>
            <a:r>
              <a:rPr lang="en-US" dirty="0"/>
              <a:t>. </a:t>
            </a:r>
            <a:r>
              <a:rPr lang="en-US" dirty="0" err="1"/>
              <a:t>Siffrorna</a:t>
            </a:r>
            <a:r>
              <a:rPr lang="en-US" dirty="0"/>
              <a:t> </a:t>
            </a:r>
            <a:r>
              <a:rPr lang="en-US" dirty="0" err="1"/>
              <a:t>gäller</a:t>
            </a:r>
            <a:r>
              <a:rPr lang="en-US" dirty="0"/>
              <a:t> </a:t>
            </a:r>
            <a:r>
              <a:rPr lang="en-US" dirty="0" err="1"/>
              <a:t>totalen</a:t>
            </a:r>
            <a:r>
              <a:rPr lang="en-US" dirty="0"/>
              <a:t>, </a:t>
            </a:r>
            <a:r>
              <a:rPr lang="en-US" dirty="0" err="1"/>
              <a:t>inte</a:t>
            </a:r>
            <a:r>
              <a:rPr lang="en-US" dirty="0"/>
              <a:t> bara life science. 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8993B29-1A4A-3E1C-93B0-6516196A8A1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7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09783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104E71-FD66-754C-AAFB-55434F71F19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9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73B12-519C-4924-7E88-F4142B383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8853E55-A2F5-7692-A778-CFD59CCF7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8E15BD4-5F78-036B-DAD7-C2FB1FAAE0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D93244D-5845-8809-433F-39014164AC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9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19291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573D4-1394-BACD-F01F-62FC3F020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F01A631-8073-2367-EF50-E00E34BFC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13391E2-E9BF-1C91-97C3-F4979E63A2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E27E2FB-A3E1-56B4-6434-C1F564D17F5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1F2FA-0AF4-4BC8-8E88-5F3ABB415F2F}" type="slidenum">
              <a:t>10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97242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EA39F-7DDB-4505-2CFE-F1D5AAD64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84FB77-3289-5745-4C72-41BBEFF2B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6B99F-E379-E0DD-0E0F-FFB75EF5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9060A1-CC31-6D3D-D9B2-4256DF01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2AAC18-C800-C569-5C8A-7F6DEC93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31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2CEFC9-C824-A948-90CA-D6AD938E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B33FA9E-7860-5899-6EF3-00C3BE7C1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4E4663-0C05-80F3-DBE0-F99AD085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6F43A8-F414-EDEA-AFCA-6ABD71A4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8CC14F-EFA7-DEE4-2F4D-EB21FAB3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11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183742C-3D2F-4CCB-F6AA-58D784CE0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B2806D8-1ACF-9F53-0AAD-EA4C69614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3E0896-6C0D-EA9A-68F8-398A289D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386FE8-6EC8-5D83-56B2-09FEF04C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99EF31-D72D-3558-C7D2-2A8E4AEB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38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2370F-D62A-1836-AAF8-83AA8E02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1D086D-BBFE-5118-F3E8-9330438A1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EEAE35-B825-FC5B-8A05-C8D93800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DC548C-5454-7494-4137-175E1280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FD95A8-9DFD-959B-98B4-B8028C8E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13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09C2D2-72A0-B148-A0A2-BB88D7BA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CC3232-4562-0B8B-FEA1-B0CAB674B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83D02E-9716-C5A2-5354-D33E7858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EA9B71-CC42-D25E-83E7-66F04DF1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018B3E-6923-909B-3857-4178286E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84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DB5EFE-167D-4410-F4AA-912CEC6A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39800D-F7D5-3E4B-58AC-D6A8E0B88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3C91F4-C176-1A82-3B60-03EA8FDBF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9C36F58-5AED-8B16-FDEB-6FAECDF4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E72FB7-C97B-2E13-1ABE-603C110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8A07A78-EDF2-E1F5-57EA-257420EC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7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740685-0AB2-9BAF-31C1-89C90F76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53B644-5D80-DCCF-B678-EB86024E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24B98F-2892-5DEC-8202-A49C03C7C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27CCCD3-179E-CC26-C0E3-CEB4DDD73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D3226C0-C8DA-6665-90A6-03FE7FEA0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0270B55-4A9D-3951-61F0-34836634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1EE94D5-DE8F-4E88-505E-517EBEFB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9B37471-656A-9CFA-4152-C44355FD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361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DCC7B4-AF68-66C8-545C-B3A2A5DB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A261FEE-9FD8-D0D0-1EA1-DF3E3475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168BEC1-3E4B-E830-2E99-972C5C8F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AD43660-DC05-BF4C-4A1D-73C879CA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93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F8515CF-6414-5C3E-AF01-8D29165F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230F4FC-40D5-43DB-0650-BF968DD0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0D6D52-B7C4-0600-3A86-38DF9F76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57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D5945-BBCA-2700-C659-899515C5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51795B-DBDB-3270-86F5-009780984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F64663-E3C9-48B7-E8D5-27B2A33F3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BF283D-AAE6-1A5D-252C-9108F294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12E3BB-B9E8-B9F6-3051-83451CBE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16B8328-D633-3F3D-6706-F877C1EA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54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938FC3-17E7-1DD8-EA5D-50667461E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053C4E3-9C68-EB3E-8698-8F55EAEBE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13C4B-4E23-CB9F-142D-51EED8C21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72230C-0C1A-920E-D4FA-97213C32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C92F64-D3D6-7241-429F-58CC1A0C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E9D93C1-3B26-7A51-D9EB-01A5C4B1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1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7FBF0B7-6D78-9159-C9FA-8FB3A2F4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0C8C6A-1476-B54E-4217-048E24B3E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300654-D14B-6BFE-5FF1-00658F877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E9F5C-4BD7-834B-8873-5EC4D67A6C51}" type="datetimeFigureOut">
              <a:rPr lang="sv-SE" smtClean="0"/>
              <a:t>2026-06-24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82BB7E-47DF-4B30-ED08-9D6F1A5A6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B20A1D-B72C-7F6D-4253-B0115549A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CA1D4-5505-5748-9A7A-0F90100A67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79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91785-6D85-5245-EE60-C3C3AD3E0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408C83-8517-9381-E8C8-05D2CD039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Stockholm-Uppsala </a:t>
            </a:r>
            <a:br>
              <a:rPr lang="sv-SE"/>
            </a:br>
            <a:r>
              <a:rPr lang="sv-SE"/>
              <a:t>Life Science Cluster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E6650A5-2E8E-DC36-0AE3-E4A403E5910F}"/>
              </a:ext>
            </a:extLst>
          </p:cNvPr>
          <p:cNvSpPr txBox="1"/>
          <p:nvPr/>
        </p:nvSpPr>
        <p:spPr>
          <a:xfrm>
            <a:off x="10317694" y="6177375"/>
            <a:ext cx="149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#</a:t>
            </a:r>
            <a:r>
              <a:rPr lang="sv-SE" err="1"/>
              <a:t>capitaloflife</a:t>
            </a:r>
            <a:endParaRPr lang="sv-SE"/>
          </a:p>
        </p:txBody>
      </p:sp>
      <p:pic>
        <p:nvPicPr>
          <p:cNvPr id="5" name="Bildobjekt 4" descr="En bild som visar text, Teckensnitt, Grafik, typografi&#10;&#10;AI-genererat innehåll kan vara felaktigt.">
            <a:extLst>
              <a:ext uri="{FF2B5EF4-FFF2-40B4-BE49-F238E27FC236}">
                <a16:creationId xmlns:a16="http://schemas.microsoft.com/office/drawing/2014/main" id="{3ADFE472-D8E9-9590-D227-49828CF7F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" y="1123393"/>
            <a:ext cx="10319658" cy="36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C3C5B-E798-6B7B-B103-42414B257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560FBC41-8C7D-0485-92B6-D38855775F08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4E9D97AA-61EC-C4B3-0920-13944F0D74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261643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b="1"/>
              <a:t>Life Science –  </a:t>
            </a:r>
            <a:r>
              <a:rPr lang="en-US"/>
              <a:t>From Swedish research to global impact</a:t>
            </a:r>
            <a:endParaRPr lang="sv-SE" sz="1600" b="1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B9B336AA-43A6-A2E6-EA4E-385DC70F10FA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7D4A67A-7D31-8A7D-6F7B-C9405E1939DF}"/>
              </a:ext>
            </a:extLst>
          </p:cNvPr>
          <p:cNvSpPr txBox="1"/>
          <p:nvPr/>
        </p:nvSpPr>
        <p:spPr>
          <a:xfrm>
            <a:off x="7885481" y="786469"/>
            <a:ext cx="3997721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b="1"/>
              <a:t>Olink proteomics</a:t>
            </a:r>
            <a:br>
              <a:rPr lang="sv-SE" sz="1600" b="1"/>
            </a:br>
            <a:r>
              <a:rPr lang="sv-SE" sz="1600">
                <a:ea typeface="+mn-lt"/>
                <a:cs typeface="+mn-lt"/>
              </a:rPr>
              <a:t>Uppsala-based research → Advanced proteomics platform → Global precision medicine &amp; pharma partnerships</a:t>
            </a:r>
            <a:endParaRPr lang="sv-SE" sz="1600"/>
          </a:p>
          <a:p>
            <a:pPr marL="342900" indent="-342900">
              <a:buFont typeface="Arial,Sans-Serif"/>
              <a:buChar char="•"/>
            </a:pPr>
            <a:endParaRPr lang="sv-SE" sz="1600"/>
          </a:p>
          <a:p>
            <a:r>
              <a:rPr lang="sv-SE" sz="1600" b="1"/>
              <a:t>Orexo</a:t>
            </a:r>
            <a:br>
              <a:rPr lang="sv-SE" sz="1600" b="1"/>
            </a:br>
            <a:r>
              <a:rPr lang="sv-SE" sz="1600">
                <a:ea typeface="+mn-lt"/>
                <a:cs typeface="+mn-lt"/>
              </a:rPr>
              <a:t>Swedish drug development → Innovative treatments in addiction &amp; CNS → Global commercialization</a:t>
            </a:r>
            <a:endParaRPr lang="sv-SE" sz="1600"/>
          </a:p>
          <a:p>
            <a:endParaRPr lang="sv-SE" sz="1600" b="1"/>
          </a:p>
          <a:p>
            <a:pPr marL="342900" indent="-342900">
              <a:buFont typeface="Arial,Sans-Serif"/>
              <a:buChar char="•"/>
            </a:pPr>
            <a:endParaRPr lang="sv-SE" sz="1600"/>
          </a:p>
          <a:p>
            <a:r>
              <a:rPr lang="sv-SE" sz="1600" b="1"/>
              <a:t>Recipharm</a:t>
            </a:r>
            <a:br>
              <a:rPr lang="sv-SE" sz="1600" b="1"/>
            </a:br>
            <a:r>
              <a:rPr lang="sv-SE" sz="1600">
                <a:ea typeface="+mn-lt"/>
                <a:cs typeface="+mn-lt"/>
              </a:rPr>
              <a:t>Swedish pharma expertise → Contract development &amp; manufacturing → Supporting global drug pipelines</a:t>
            </a:r>
            <a:endParaRPr lang="sv-SE" sz="1600"/>
          </a:p>
          <a:p>
            <a:endParaRPr lang="sv-SE" sz="1600" b="1"/>
          </a:p>
          <a:p>
            <a:pPr marL="342900" indent="-342900">
              <a:buFont typeface="Arial,Sans-Serif"/>
              <a:buChar char="•"/>
            </a:pPr>
            <a:endParaRPr lang="sv-SE" sz="1600"/>
          </a:p>
          <a:p>
            <a:r>
              <a:rPr lang="sv-SE" sz="1600" b="1"/>
              <a:t>Cytiva</a:t>
            </a:r>
            <a:br>
              <a:rPr lang="sv-SE" sz="1600" b="1"/>
            </a:br>
            <a:r>
              <a:rPr lang="sv-SE" sz="1600">
                <a:ea typeface="+mn-lt"/>
                <a:cs typeface="+mn-lt"/>
              </a:rPr>
              <a:t>Uppsala research heritage → Bioprocessing technologies → Enabling global biologics &amp; vaccine production</a:t>
            </a:r>
            <a:endParaRPr lang="sv-SE" sz="1600"/>
          </a:p>
          <a:p>
            <a:pPr marL="342900" indent="-342900">
              <a:buFont typeface="Arial,Sans-Serif"/>
              <a:buChar char="•"/>
            </a:pPr>
            <a:endParaRPr lang="sv-SE" sz="1600"/>
          </a:p>
        </p:txBody>
      </p:sp>
      <p:pic>
        <p:nvPicPr>
          <p:cNvPr id="5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3CE86C45-B2DF-E568-5D72-A6AAB258E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51" y="2226056"/>
            <a:ext cx="1261434" cy="636942"/>
          </a:xfrm>
          <a:prstGeom prst="rect">
            <a:avLst/>
          </a:prstGeom>
        </p:spPr>
      </p:pic>
      <p:pic>
        <p:nvPicPr>
          <p:cNvPr id="7" name="Picture 5" descr="A black number on a white background&#10;&#10;AI-generated content may be incorrect.">
            <a:extLst>
              <a:ext uri="{FF2B5EF4-FFF2-40B4-BE49-F238E27FC236}">
                <a16:creationId xmlns:a16="http://schemas.microsoft.com/office/drawing/2014/main" id="{D0959734-B99B-C173-F566-EAF71E031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497" y="1099655"/>
            <a:ext cx="1278636" cy="334457"/>
          </a:xfrm>
          <a:prstGeom prst="rect">
            <a:avLst/>
          </a:prstGeom>
        </p:spPr>
      </p:pic>
      <p:pic>
        <p:nvPicPr>
          <p:cNvPr id="9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3354960-741B-84D6-0168-72DC63A10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995" y="3738124"/>
            <a:ext cx="1287436" cy="641312"/>
          </a:xfrm>
          <a:prstGeom prst="rect">
            <a:avLst/>
          </a:prstGeom>
        </p:spPr>
      </p:pic>
      <p:pic>
        <p:nvPicPr>
          <p:cNvPr id="13" name="Picture 11" descr="A green circle with black text&#10;&#10;AI-generated content may be incorrect.">
            <a:extLst>
              <a:ext uri="{FF2B5EF4-FFF2-40B4-BE49-F238E27FC236}">
                <a16:creationId xmlns:a16="http://schemas.microsoft.com/office/drawing/2014/main" id="{F34E10E1-879F-13E2-95BF-787490B71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497" y="5141391"/>
            <a:ext cx="1547814" cy="7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9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8C64C-8E21-10EC-EFB1-FEAE6D153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E9416245-C58D-68B8-1DE1-77A7973A49CE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8DB6DB57-D14E-1796-FB6C-4BC354519B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261643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b="1" dirty="0">
                <a:ea typeface="+mj-lt"/>
                <a:cs typeface="+mj-lt"/>
              </a:rPr>
              <a:t>Capital of Life: </a:t>
            </a:r>
            <a:r>
              <a:rPr lang="en-US" dirty="0">
                <a:ea typeface="+mj-lt"/>
                <a:cs typeface="+mj-lt"/>
              </a:rPr>
              <a:t>Powered by Sweden</a:t>
            </a:r>
            <a:endParaRPr lang="sv-SE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8EC33DEE-3787-2E6F-84A2-44B76FD173D5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DEBD433A-A27C-6886-45B8-1D2F7C523CFD}"/>
              </a:ext>
            </a:extLst>
          </p:cNvPr>
          <p:cNvGrpSpPr/>
          <p:nvPr/>
        </p:nvGrpSpPr>
        <p:grpSpPr>
          <a:xfrm>
            <a:off x="6774832" y="2406494"/>
            <a:ext cx="2130991" cy="2045052"/>
            <a:chOff x="7170304" y="573555"/>
            <a:chExt cx="2918564" cy="2918564"/>
          </a:xfrm>
        </p:grpSpPr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BF251235-9CBA-454C-A4BB-36633CA2297F}"/>
                </a:ext>
              </a:extLst>
            </p:cNvPr>
            <p:cNvSpPr/>
            <p:nvPr/>
          </p:nvSpPr>
          <p:spPr>
            <a:xfrm>
              <a:off x="7170304" y="573555"/>
              <a:ext cx="2918564" cy="2918564"/>
            </a:xfrm>
            <a:prstGeom prst="ellipse">
              <a:avLst/>
            </a:prstGeom>
            <a:solidFill>
              <a:srgbClr val="F8D5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3EB78141-42F7-6ACE-A9E8-1A8E5FB20D4E}"/>
                </a:ext>
              </a:extLst>
            </p:cNvPr>
            <p:cNvSpPr txBox="1"/>
            <p:nvPr/>
          </p:nvSpPr>
          <p:spPr>
            <a:xfrm>
              <a:off x="7351116" y="635114"/>
              <a:ext cx="2535472" cy="26354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#1 </a:t>
              </a:r>
              <a:r>
                <a:rPr lang="sv-S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 </a:t>
              </a:r>
              <a:b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Sweden</a:t>
              </a:r>
              <a:b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Sustainable investment attractiveness</a:t>
              </a:r>
              <a:b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 Sustainability 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Index, 2025</a:t>
              </a:r>
              <a:endParaRPr lang="sv-S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CDA2DD43-2C1C-F36F-65B2-B6EB1A2975F7}"/>
              </a:ext>
            </a:extLst>
          </p:cNvPr>
          <p:cNvGrpSpPr/>
          <p:nvPr/>
        </p:nvGrpSpPr>
        <p:grpSpPr>
          <a:xfrm>
            <a:off x="6778840" y="106480"/>
            <a:ext cx="2030088" cy="2048125"/>
            <a:chOff x="5853432" y="724436"/>
            <a:chExt cx="2918564" cy="2918564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4BA7CF41-9B36-871C-2776-EBABB545782C}"/>
                </a:ext>
              </a:extLst>
            </p:cNvPr>
            <p:cNvSpPr/>
            <p:nvPr/>
          </p:nvSpPr>
          <p:spPr>
            <a:xfrm>
              <a:off x="5853432" y="724436"/>
              <a:ext cx="2918564" cy="2918564"/>
            </a:xfrm>
            <a:prstGeom prst="ellipse">
              <a:avLst/>
            </a:prstGeom>
            <a:solidFill>
              <a:srgbClr val="F8D5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C6197401-528B-0919-869D-D36C3834BF4D}"/>
                </a:ext>
              </a:extLst>
            </p:cNvPr>
            <p:cNvSpPr txBox="1"/>
            <p:nvPr/>
          </p:nvSpPr>
          <p:spPr>
            <a:xfrm>
              <a:off x="6167263" y="750773"/>
              <a:ext cx="2265122" cy="27630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#1</a:t>
              </a:r>
              <a:r>
                <a:rPr lang="en-US" sz="5400" b="1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Sweden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 </a:t>
              </a:r>
              <a:endParaRPr lang="sv-S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endParaRPr>
            </a:p>
            <a:p>
              <a:pPr algn="ctr"/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European Innovation Scoreboard</a:t>
              </a:r>
              <a:r>
                <a:rPr lang="sv-SE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 </a:t>
              </a:r>
              <a:br>
                <a:rPr lang="sv-SE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</a:br>
              <a:r>
                <a:rPr lang="sv-SE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EU, 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  <a:ea typeface="Aptos Display"/>
                  <a:cs typeface="Aptos Display"/>
                </a:rPr>
                <a:t>2025</a:t>
              </a:r>
              <a:endPara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sv-SE" dirty="0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D062FEF2-5174-41AF-EF0A-FC355CC2D8E0}"/>
              </a:ext>
            </a:extLst>
          </p:cNvPr>
          <p:cNvGrpSpPr/>
          <p:nvPr/>
        </p:nvGrpSpPr>
        <p:grpSpPr>
          <a:xfrm>
            <a:off x="9364945" y="4687880"/>
            <a:ext cx="2046498" cy="2063431"/>
            <a:chOff x="9737827" y="3164924"/>
            <a:chExt cx="2918564" cy="2918564"/>
          </a:xfrm>
        </p:grpSpPr>
        <p:sp>
          <p:nvSpPr>
            <p:cNvPr id="33" name="Ellips 32">
              <a:extLst>
                <a:ext uri="{FF2B5EF4-FFF2-40B4-BE49-F238E27FC236}">
                  <a16:creationId xmlns:a16="http://schemas.microsoft.com/office/drawing/2014/main" id="{C5C7258B-757E-5069-2464-D3DE47380C26}"/>
                </a:ext>
              </a:extLst>
            </p:cNvPr>
            <p:cNvSpPr/>
            <p:nvPr/>
          </p:nvSpPr>
          <p:spPr>
            <a:xfrm>
              <a:off x="9737827" y="3164924"/>
              <a:ext cx="2918564" cy="2918564"/>
            </a:xfrm>
            <a:prstGeom prst="ellipse">
              <a:avLst/>
            </a:prstGeom>
            <a:solidFill>
              <a:srgbClr val="F3A86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CC79677E-557E-827C-A534-B35B34DD563C}"/>
                </a:ext>
              </a:extLst>
            </p:cNvPr>
            <p:cNvSpPr txBox="1"/>
            <p:nvPr/>
          </p:nvSpPr>
          <p:spPr>
            <a:xfrm>
              <a:off x="9988165" y="3256703"/>
              <a:ext cx="2481941" cy="274255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#3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Sweden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R&amp;D investment</a:t>
              </a:r>
              <a:b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Global Innovation Index WIPO, 2025</a:t>
              </a:r>
            </a:p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5F465854-CC86-FF5F-B009-A242ADE6E82B}"/>
              </a:ext>
            </a:extLst>
          </p:cNvPr>
          <p:cNvGrpSpPr/>
          <p:nvPr/>
        </p:nvGrpSpPr>
        <p:grpSpPr>
          <a:xfrm>
            <a:off x="9357491" y="90280"/>
            <a:ext cx="2044082" cy="2063257"/>
            <a:chOff x="9779014" y="574124"/>
            <a:chExt cx="2927481" cy="2918564"/>
          </a:xfrm>
        </p:grpSpPr>
        <p:sp>
          <p:nvSpPr>
            <p:cNvPr id="26" name="Ellips 25">
              <a:extLst>
                <a:ext uri="{FF2B5EF4-FFF2-40B4-BE49-F238E27FC236}">
                  <a16:creationId xmlns:a16="http://schemas.microsoft.com/office/drawing/2014/main" id="{FCBDDEFD-0518-0893-1538-53EF2644C656}"/>
                </a:ext>
              </a:extLst>
            </p:cNvPr>
            <p:cNvSpPr/>
            <p:nvPr/>
          </p:nvSpPr>
          <p:spPr>
            <a:xfrm>
              <a:off x="9787931" y="574124"/>
              <a:ext cx="2918564" cy="2918564"/>
            </a:xfrm>
            <a:prstGeom prst="ellipse">
              <a:avLst/>
            </a:prstGeom>
            <a:solidFill>
              <a:srgbClr val="F8D5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F31B2AC5-3AAC-319B-1D68-70841414848D}"/>
                </a:ext>
              </a:extLst>
            </p:cNvPr>
            <p:cNvSpPr txBox="1"/>
            <p:nvPr/>
          </p:nvSpPr>
          <p:spPr>
            <a:xfrm>
              <a:off x="9779014" y="588330"/>
              <a:ext cx="2924303" cy="235095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#1 </a:t>
              </a:r>
              <a:r>
                <a:rPr lang="sv-SE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 </a:t>
              </a:r>
              <a:br>
                <a:rPr lang="sv-SE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</a:br>
              <a:r>
                <a:rPr lang="sv-SE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Sweden</a:t>
              </a:r>
              <a:br>
                <a:rPr lang="sv-S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sv-SE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Attractiveness</a:t>
              </a:r>
              <a:r>
                <a:rPr lang="sv-S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 inter- national </a:t>
              </a:r>
              <a:r>
                <a:rPr lang="sv-SE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entrepreneurs</a:t>
              </a:r>
              <a:br>
                <a:rPr lang="sv-S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sv-S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OECD Talent Index, 2023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DF3651E7-F065-6E43-4D41-9EC07506EEB4}"/>
              </a:ext>
            </a:extLst>
          </p:cNvPr>
          <p:cNvGrpSpPr/>
          <p:nvPr/>
        </p:nvGrpSpPr>
        <p:grpSpPr>
          <a:xfrm>
            <a:off x="9364133" y="2396750"/>
            <a:ext cx="2038031" cy="2054964"/>
            <a:chOff x="5706534" y="3016699"/>
            <a:chExt cx="2918564" cy="2918564"/>
          </a:xfrm>
        </p:grpSpPr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97CEE602-0BA0-C8E3-6F08-1796362FA2D3}"/>
                </a:ext>
              </a:extLst>
            </p:cNvPr>
            <p:cNvSpPr/>
            <p:nvPr/>
          </p:nvSpPr>
          <p:spPr>
            <a:xfrm>
              <a:off x="5706534" y="3016699"/>
              <a:ext cx="2918564" cy="2918564"/>
            </a:xfrm>
            <a:prstGeom prst="ellipse">
              <a:avLst/>
            </a:prstGeom>
            <a:solidFill>
              <a:srgbClr val="F8D5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78717DE7-B3AA-5D47-D420-83F738D44842}"/>
                </a:ext>
              </a:extLst>
            </p:cNvPr>
            <p:cNvSpPr txBox="1"/>
            <p:nvPr/>
          </p:nvSpPr>
          <p:spPr>
            <a:xfrm>
              <a:off x="5862577" y="3097339"/>
              <a:ext cx="2593938" cy="236044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#1</a:t>
              </a:r>
              <a:b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Sweden</a:t>
              </a:r>
              <a:b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Unicorn </a:t>
              </a:r>
              <a:r>
                <a:rPr lang="sv-SE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companies</a:t>
              </a: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 capita in Europe</a:t>
              </a:r>
              <a:b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Dealroom, 2025</a:t>
              </a:r>
              <a:endPara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8C2E8A5D-5EDC-BD86-DE3E-479DD6F04476}"/>
              </a:ext>
            </a:extLst>
          </p:cNvPr>
          <p:cNvGrpSpPr/>
          <p:nvPr/>
        </p:nvGrpSpPr>
        <p:grpSpPr>
          <a:xfrm>
            <a:off x="6772984" y="4686835"/>
            <a:ext cx="2038031" cy="2063431"/>
            <a:chOff x="7696084" y="3221291"/>
            <a:chExt cx="2918564" cy="2918564"/>
          </a:xfrm>
        </p:grpSpPr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C368005A-3813-65E1-F7A0-FDBA425150AA}"/>
                </a:ext>
              </a:extLst>
            </p:cNvPr>
            <p:cNvSpPr/>
            <p:nvPr/>
          </p:nvSpPr>
          <p:spPr>
            <a:xfrm>
              <a:off x="7696084" y="3221291"/>
              <a:ext cx="2918564" cy="2918564"/>
            </a:xfrm>
            <a:prstGeom prst="ellipse">
              <a:avLst/>
            </a:prstGeom>
            <a:solidFill>
              <a:srgbClr val="C6E6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ACE8404-20B8-2F41-5EF5-568DFF0C2591}"/>
                </a:ext>
              </a:extLst>
            </p:cNvPr>
            <p:cNvSpPr txBox="1"/>
            <p:nvPr/>
          </p:nvSpPr>
          <p:spPr>
            <a:xfrm>
              <a:off x="7980602" y="3323323"/>
              <a:ext cx="2358108" cy="27860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#2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Sweden</a:t>
              </a:r>
              <a:b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Global innovation</a:t>
              </a:r>
              <a:b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Global Innovation Index WIPO, 2025</a:t>
              </a:r>
            </a:p>
            <a:p>
              <a:pPr algn="ctr"/>
              <a:endPara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70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30E1F-BC07-A387-AFF7-8E027FA52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2A6750F3-1DED-D4CF-8E32-285065D61D9E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DEA84750-9B33-38E2-9B46-35DA781C4C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583301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sv-SE" b="1" dirty="0"/>
              <a:t>Sweden: </a:t>
            </a:r>
            <a:br>
              <a:rPr lang="sv-SE" b="1" dirty="0"/>
            </a:br>
            <a:r>
              <a:rPr lang="sv-SE" dirty="0" err="1"/>
              <a:t>Europe’s</a:t>
            </a:r>
            <a:r>
              <a:rPr lang="sv-SE" dirty="0"/>
              <a:t> innovation </a:t>
            </a:r>
            <a:r>
              <a:rPr lang="sv-SE" dirty="0" err="1"/>
              <a:t>leader</a:t>
            </a:r>
            <a:endParaRPr lang="sv-SE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CA57EF67-2F52-23DA-293A-CB4E00C1EA67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0D9C193B-A292-5D93-4DB9-EB81FCC57D92}"/>
              </a:ext>
            </a:extLst>
          </p:cNvPr>
          <p:cNvGrpSpPr/>
          <p:nvPr/>
        </p:nvGrpSpPr>
        <p:grpSpPr>
          <a:xfrm>
            <a:off x="6468519" y="728640"/>
            <a:ext cx="5375242" cy="5422999"/>
            <a:chOff x="5853432" y="724436"/>
            <a:chExt cx="2918564" cy="2918564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6FADBAF5-D881-A927-AEDE-3EEA2EE0CEB9}"/>
                </a:ext>
              </a:extLst>
            </p:cNvPr>
            <p:cNvSpPr/>
            <p:nvPr/>
          </p:nvSpPr>
          <p:spPr>
            <a:xfrm>
              <a:off x="5853432" y="724436"/>
              <a:ext cx="2918564" cy="2918564"/>
            </a:xfrm>
            <a:prstGeom prst="ellipse">
              <a:avLst/>
            </a:prstGeom>
            <a:solidFill>
              <a:srgbClr val="F8D5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F7F42661-967C-8E1F-88BE-E048EAB8DEB1}"/>
                </a:ext>
              </a:extLst>
            </p:cNvPr>
            <p:cNvSpPr txBox="1"/>
            <p:nvPr/>
          </p:nvSpPr>
          <p:spPr>
            <a:xfrm>
              <a:off x="6180153" y="891726"/>
              <a:ext cx="2265122" cy="245147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#1</a:t>
              </a:r>
              <a:r>
                <a:rPr lang="en-US" sz="8800" b="1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GB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Sweden</a:t>
              </a:r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 </a:t>
              </a:r>
              <a:endParaRPr lang="sv-S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endParaRPr>
            </a:p>
            <a:p>
              <a:pPr algn="ctr"/>
              <a:r>
                <a:rPr lang="en-GB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European Innovation Scoreboard</a:t>
              </a:r>
              <a:r>
                <a:rPr lang="sv-SE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 </a:t>
              </a:r>
              <a:br>
                <a:rPr lang="sv-SE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</a:br>
              <a:r>
                <a:rPr lang="sv-SE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EU, </a:t>
              </a:r>
              <a:r>
                <a:rPr lang="en-GB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  <a:ea typeface="Aptos Display"/>
                  <a:cs typeface="Aptos Display"/>
                </a:rPr>
                <a:t>2025</a:t>
              </a:r>
              <a:endParaRPr lang="sv-SE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26889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B93E6-418D-AFEC-2A1E-A8BF1994F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500FEE92-9EBE-9745-3D4B-38AD00291E64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0807057C-797A-33FC-E988-9672160F1E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583301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b="1" dirty="0"/>
              <a:t>Sweden: </a:t>
            </a:r>
            <a:br>
              <a:rPr lang="en-US" b="1" dirty="0"/>
            </a:br>
            <a:r>
              <a:rPr lang="en-US" dirty="0"/>
              <a:t>The top destination for global entrepreneurs</a:t>
            </a:r>
            <a:endParaRPr lang="sv-SE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1BF0C416-0259-704D-1BD6-033EDB164DF3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D3F60329-8CB1-5721-5F00-DD5EED0E19A2}"/>
              </a:ext>
            </a:extLst>
          </p:cNvPr>
          <p:cNvGrpSpPr/>
          <p:nvPr/>
        </p:nvGrpSpPr>
        <p:grpSpPr>
          <a:xfrm>
            <a:off x="6468519" y="728640"/>
            <a:ext cx="5375242" cy="5422999"/>
            <a:chOff x="5853432" y="724436"/>
            <a:chExt cx="2918564" cy="2918564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0E9AF52D-128F-3708-7644-2DD133011E7D}"/>
                </a:ext>
              </a:extLst>
            </p:cNvPr>
            <p:cNvSpPr/>
            <p:nvPr/>
          </p:nvSpPr>
          <p:spPr>
            <a:xfrm>
              <a:off x="5853432" y="724436"/>
              <a:ext cx="2918564" cy="2918564"/>
            </a:xfrm>
            <a:prstGeom prst="ellipse">
              <a:avLst/>
            </a:prstGeom>
            <a:solidFill>
              <a:srgbClr val="F8D5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63C61D31-EC72-FB42-FEFB-5E53BD0F77C8}"/>
                </a:ext>
              </a:extLst>
            </p:cNvPr>
            <p:cNvSpPr txBox="1"/>
            <p:nvPr/>
          </p:nvSpPr>
          <p:spPr>
            <a:xfrm>
              <a:off x="6180153" y="807040"/>
              <a:ext cx="2265122" cy="260054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#1</a:t>
              </a:r>
              <a:r>
                <a:rPr lang="en-US" sz="8800" b="1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GB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Sweden</a:t>
              </a:r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 </a:t>
              </a:r>
              <a:endParaRPr lang="sv-S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endParaRPr>
            </a:p>
            <a:p>
              <a:pPr algn="ctr"/>
              <a:r>
                <a:rPr lang="sv-SE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Attractiveness</a:t>
              </a:r>
              <a:r>
                <a:rPr lang="sv-SE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for international </a:t>
              </a:r>
              <a:r>
                <a:rPr lang="sv-SE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entrepreneurs</a:t>
              </a:r>
              <a:br>
                <a:rPr lang="sv-SE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sv-SE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OECD Talent Index, 2023</a:t>
              </a:r>
              <a:endParaRPr lang="sv-S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820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D8806-942F-D3C1-6B89-297FAC13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B87B2E4D-9DE7-3BAE-2867-23F802CBCBD7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452C0D62-7473-AAE2-2D2D-939D73B621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583301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b="1" dirty="0"/>
              <a:t>Sweden: </a:t>
            </a:r>
            <a:br>
              <a:rPr lang="en-US" b="1" dirty="0"/>
            </a:br>
            <a:r>
              <a:rPr lang="sv-SE" dirty="0"/>
              <a:t>The </a:t>
            </a:r>
            <a:r>
              <a:rPr lang="sv-SE" dirty="0" err="1"/>
              <a:t>sustainable</a:t>
            </a:r>
            <a:r>
              <a:rPr lang="sv-SE" dirty="0"/>
              <a:t> investment </a:t>
            </a:r>
            <a:r>
              <a:rPr lang="sv-SE" dirty="0" err="1"/>
              <a:t>leader</a:t>
            </a:r>
            <a:endParaRPr lang="sv-SE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17FDFD1E-E7C2-489C-1369-EAB82EA1FC61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80741E8C-CC09-6F0D-B124-A1A2C8066842}"/>
              </a:ext>
            </a:extLst>
          </p:cNvPr>
          <p:cNvGrpSpPr/>
          <p:nvPr/>
        </p:nvGrpSpPr>
        <p:grpSpPr>
          <a:xfrm>
            <a:off x="6468519" y="728640"/>
            <a:ext cx="5375242" cy="5422999"/>
            <a:chOff x="5853432" y="724436"/>
            <a:chExt cx="2918564" cy="2918564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E70C95BA-06BB-9AD6-73B2-99CA42DF3BEF}"/>
                </a:ext>
              </a:extLst>
            </p:cNvPr>
            <p:cNvSpPr/>
            <p:nvPr/>
          </p:nvSpPr>
          <p:spPr>
            <a:xfrm>
              <a:off x="5853432" y="724436"/>
              <a:ext cx="2918564" cy="2918564"/>
            </a:xfrm>
            <a:prstGeom prst="ellipse">
              <a:avLst/>
            </a:prstGeom>
            <a:solidFill>
              <a:srgbClr val="F8D5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347A8681-2FB9-D805-D510-AC9B3AF5DEFE}"/>
                </a:ext>
              </a:extLst>
            </p:cNvPr>
            <p:cNvSpPr txBox="1"/>
            <p:nvPr/>
          </p:nvSpPr>
          <p:spPr>
            <a:xfrm>
              <a:off x="6180153" y="807040"/>
              <a:ext cx="2265122" cy="260054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#1</a:t>
              </a:r>
              <a:r>
                <a:rPr lang="en-US" sz="8800" b="1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GB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Sweden</a:t>
              </a:r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 </a:t>
              </a:r>
              <a:endParaRPr lang="sv-S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endParaRPr>
            </a:p>
            <a:p>
              <a:pPr algn="ct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Sustainable investment attractiveness</a:t>
              </a:r>
              <a:b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EIU Sustainability </a:t>
              </a:r>
            </a:p>
            <a:p>
              <a:pPr algn="ct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Index, 2025</a:t>
              </a:r>
              <a:endParaRPr lang="sv-SE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37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D6E10-976B-1CDE-9DBA-588712A15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19E82BD2-6C82-05C1-763D-752C07840082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480B289F-4BBE-7C15-CD3D-8004D1A759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583301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sv-SE" b="1" dirty="0"/>
              <a:t>Sweden: </a:t>
            </a:r>
            <a:br>
              <a:rPr lang="sv-SE" b="1" dirty="0"/>
            </a:br>
            <a:r>
              <a:rPr lang="sv-SE" dirty="0" err="1"/>
              <a:t>Europe’s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unicorn</a:t>
            </a:r>
            <a:r>
              <a:rPr lang="sv-SE" dirty="0"/>
              <a:t> </a:t>
            </a:r>
            <a:r>
              <a:rPr lang="sv-SE" dirty="0" err="1"/>
              <a:t>factory</a:t>
            </a:r>
            <a:endParaRPr lang="sv-SE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2B0EB0D5-8DF7-01D2-EAAB-580DEC6C08DF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50C01930-5AEE-168A-852C-1E627A20549A}"/>
              </a:ext>
            </a:extLst>
          </p:cNvPr>
          <p:cNvGrpSpPr/>
          <p:nvPr/>
        </p:nvGrpSpPr>
        <p:grpSpPr>
          <a:xfrm>
            <a:off x="6468519" y="728640"/>
            <a:ext cx="5375242" cy="5422999"/>
            <a:chOff x="5853432" y="724436"/>
            <a:chExt cx="2918564" cy="2918564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A0CC4E8B-489A-022E-D3CE-06428E608365}"/>
                </a:ext>
              </a:extLst>
            </p:cNvPr>
            <p:cNvSpPr/>
            <p:nvPr/>
          </p:nvSpPr>
          <p:spPr>
            <a:xfrm>
              <a:off x="5853432" y="724436"/>
              <a:ext cx="2918564" cy="2918564"/>
            </a:xfrm>
            <a:prstGeom prst="ellipse">
              <a:avLst/>
            </a:prstGeom>
            <a:solidFill>
              <a:srgbClr val="F8D5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AE3228FD-60A4-6CB5-49BD-3CABCC2885D9}"/>
                </a:ext>
              </a:extLst>
            </p:cNvPr>
            <p:cNvSpPr txBox="1"/>
            <p:nvPr/>
          </p:nvSpPr>
          <p:spPr>
            <a:xfrm>
              <a:off x="6180153" y="1105192"/>
              <a:ext cx="2265122" cy="200424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#1</a:t>
              </a:r>
              <a:r>
                <a:rPr lang="en-US" sz="8800" b="1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GB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Sweden</a:t>
              </a:r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 </a:t>
              </a:r>
              <a:endParaRPr lang="sv-S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endParaRPr>
            </a:p>
            <a:p>
              <a:pPr algn="ctr"/>
              <a:r>
                <a:rPr lang="it-IT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Unicorn </a:t>
              </a:r>
              <a:r>
                <a:rPr lang="sv-SE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companies</a:t>
              </a:r>
              <a:r>
                <a:rPr lang="it-IT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 capita in Europe</a:t>
              </a:r>
              <a:br>
                <a:rPr lang="it-IT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it-IT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Dealroom, 2025</a:t>
              </a:r>
              <a:endParaRPr lang="sv-SE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26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7771F-60EE-7195-ED04-A84E84532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2094C07C-0A88-C4DC-5ACE-2BF6E7045ACC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DBB884C7-EF67-6448-C897-DCFA7C4C44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962679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b="1" dirty="0"/>
              <a:t>Sweden: </a:t>
            </a:r>
            <a:br>
              <a:rPr lang="en-US" b="1" dirty="0"/>
            </a:br>
            <a:r>
              <a:rPr lang="en-US" dirty="0"/>
              <a:t>A global innovation leader</a:t>
            </a:r>
            <a:endParaRPr lang="sv-SE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3325AAE4-ADE8-20F9-8353-990F8D647EB4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CF7CB4D2-B342-A197-89C7-60F9C1B48354}"/>
              </a:ext>
            </a:extLst>
          </p:cNvPr>
          <p:cNvGrpSpPr/>
          <p:nvPr/>
        </p:nvGrpSpPr>
        <p:grpSpPr>
          <a:xfrm>
            <a:off x="6468519" y="728640"/>
            <a:ext cx="5375242" cy="5422999"/>
            <a:chOff x="5853432" y="724436"/>
            <a:chExt cx="2918564" cy="2918564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A646442F-DFB3-9655-10EB-B755A072E890}"/>
                </a:ext>
              </a:extLst>
            </p:cNvPr>
            <p:cNvSpPr/>
            <p:nvPr/>
          </p:nvSpPr>
          <p:spPr>
            <a:xfrm>
              <a:off x="5853432" y="724436"/>
              <a:ext cx="2918564" cy="2918564"/>
            </a:xfrm>
            <a:prstGeom prst="ellipse">
              <a:avLst/>
            </a:prstGeom>
            <a:solidFill>
              <a:srgbClr val="C6E6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DA1042FD-E4C1-AF51-9820-B968B5F1CD9B}"/>
                </a:ext>
              </a:extLst>
            </p:cNvPr>
            <p:cNvSpPr txBox="1"/>
            <p:nvPr/>
          </p:nvSpPr>
          <p:spPr>
            <a:xfrm>
              <a:off x="6180153" y="1105192"/>
              <a:ext cx="2265122" cy="200424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#2</a:t>
              </a:r>
              <a:r>
                <a:rPr lang="en-US" sz="8800" b="1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GB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Sweden</a:t>
              </a:r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 </a:t>
              </a:r>
              <a:endParaRPr lang="sv-S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endParaRPr>
            </a:p>
            <a:p>
              <a:pPr algn="ct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Global innovation</a:t>
              </a:r>
              <a:b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Global Innovation Index WIPO, 2025</a:t>
              </a:r>
              <a:endParaRPr lang="sv-SE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B5F40-0AD6-1C0C-5BE2-7D3FED09B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2A4C5C57-F1D5-0752-9703-0DFBCE663543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5C86E9BA-E303-3726-5232-F397B62728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962679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b="1" dirty="0"/>
              <a:t>Sweden: </a:t>
            </a:r>
            <a:br>
              <a:rPr lang="en-US" b="1" dirty="0"/>
            </a:br>
            <a:r>
              <a:rPr lang="en-US"/>
              <a:t>A global </a:t>
            </a:r>
            <a:r>
              <a:rPr lang="en-US" dirty="0"/>
              <a:t>l</a:t>
            </a:r>
            <a:r>
              <a:rPr lang="en-US"/>
              <a:t>eader </a:t>
            </a:r>
            <a:r>
              <a:rPr lang="en-US" dirty="0"/>
              <a:t>in R&amp;</a:t>
            </a:r>
            <a:r>
              <a:rPr lang="en-US"/>
              <a:t>D investment</a:t>
            </a:r>
            <a:endParaRPr lang="sv-SE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D4619F0F-E269-EA2D-9517-942F7B6C7351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CC2CBF50-D3E9-2DAF-9E57-4934FD96C999}"/>
              </a:ext>
            </a:extLst>
          </p:cNvPr>
          <p:cNvGrpSpPr/>
          <p:nvPr/>
        </p:nvGrpSpPr>
        <p:grpSpPr>
          <a:xfrm>
            <a:off x="6468519" y="728640"/>
            <a:ext cx="5375242" cy="5422999"/>
            <a:chOff x="5853432" y="724436"/>
            <a:chExt cx="2918564" cy="2918564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6CC9DF0D-1132-ACB3-FD6B-E3030088C18A}"/>
                </a:ext>
              </a:extLst>
            </p:cNvPr>
            <p:cNvSpPr/>
            <p:nvPr/>
          </p:nvSpPr>
          <p:spPr>
            <a:xfrm>
              <a:off x="5853432" y="724436"/>
              <a:ext cx="2918564" cy="2918564"/>
            </a:xfrm>
            <a:prstGeom prst="ellipse">
              <a:avLst/>
            </a:prstGeom>
            <a:solidFill>
              <a:srgbClr val="F3A86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F1A818E-33C2-9334-5F7E-29C0517125BE}"/>
                </a:ext>
              </a:extLst>
            </p:cNvPr>
            <p:cNvSpPr txBox="1"/>
            <p:nvPr/>
          </p:nvSpPr>
          <p:spPr>
            <a:xfrm>
              <a:off x="6180153" y="1174320"/>
              <a:ext cx="2265122" cy="200424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#3</a:t>
              </a:r>
              <a:r>
                <a:rPr lang="en-US" sz="8800" b="1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GB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Sweden</a:t>
              </a:r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/>
                </a:rPr>
                <a:t> </a:t>
              </a:r>
              <a:endParaRPr lang="sv-S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endParaRPr>
            </a:p>
            <a:p>
              <a:pPr algn="ct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R&amp;D investment</a:t>
              </a:r>
              <a:b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Global Innovation Index WIPO,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933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20E15-C74F-D064-8E2D-1E756EC51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544A34F8-AAAD-AA1B-AD38-351D6F1647C7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59387608-6DA8-9F1D-D719-2AE4F06A5A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583301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b="1" dirty="0"/>
              <a:t>Stockholm: </a:t>
            </a:r>
            <a:r>
              <a:rPr lang="en-US" dirty="0"/>
              <a:t>Europe’s most innovative region</a:t>
            </a:r>
            <a:endParaRPr lang="sv-SE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59618103-CD4D-7D32-A595-7DDA96E396A7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6F714A28-391A-4DD7-352C-2DDD00F16561}"/>
              </a:ext>
            </a:extLst>
          </p:cNvPr>
          <p:cNvGrpSpPr/>
          <p:nvPr/>
        </p:nvGrpSpPr>
        <p:grpSpPr>
          <a:xfrm>
            <a:off x="6468519" y="728640"/>
            <a:ext cx="5375242" cy="5422999"/>
            <a:chOff x="5853432" y="724436"/>
            <a:chExt cx="2918564" cy="2918564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68CCC432-C017-C0AE-69B5-EB2E5A13EA29}"/>
                </a:ext>
              </a:extLst>
            </p:cNvPr>
            <p:cNvSpPr/>
            <p:nvPr/>
          </p:nvSpPr>
          <p:spPr>
            <a:xfrm>
              <a:off x="5853432" y="724436"/>
              <a:ext cx="2918564" cy="2918564"/>
            </a:xfrm>
            <a:prstGeom prst="ellipse">
              <a:avLst/>
            </a:prstGeom>
            <a:solidFill>
              <a:srgbClr val="F8D5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2F03892B-9A43-5FFE-7D4A-0C25AC6DC3BB}"/>
                </a:ext>
              </a:extLst>
            </p:cNvPr>
            <p:cNvSpPr txBox="1"/>
            <p:nvPr/>
          </p:nvSpPr>
          <p:spPr>
            <a:xfrm>
              <a:off x="6129122" y="815322"/>
              <a:ext cx="2367185" cy="258398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#1</a:t>
              </a:r>
              <a:r>
                <a:rPr lang="en-US" sz="8800" b="1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GB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Stockholm</a:t>
              </a:r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sv-SE" sz="4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European Regional Innovation Scoreboard </a:t>
              </a:r>
              <a:endParaRPr lang="sv-SE" sz="4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EU, </a:t>
              </a:r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ptos Display"/>
                  <a:cs typeface="Aptos Display"/>
                </a:rPr>
                <a:t>2025</a:t>
              </a:r>
              <a:endParaRPr lang="sv-SE" sz="4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4199153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A2C39-3906-540D-364D-CF326AA29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94B34E7A-BCCD-F5DD-0EB3-09DB6A8956AA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E9B939E8-EB08-080C-A61C-DFD45E7034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583301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b="1" dirty="0"/>
              <a:t>Karolinska University Hospital: </a:t>
            </a:r>
            <a:br>
              <a:rPr lang="en-US" b="1" dirty="0"/>
            </a:br>
            <a:r>
              <a:rPr lang="en-US" dirty="0"/>
              <a:t>Europe’s best hospital</a:t>
            </a:r>
            <a:endParaRPr lang="sv-SE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EFE48C11-AF36-7AF7-794F-CFCBFB2C8E9C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C0FC687D-7C2F-7A5E-5A67-115221A2DA43}"/>
              </a:ext>
            </a:extLst>
          </p:cNvPr>
          <p:cNvGrpSpPr/>
          <p:nvPr/>
        </p:nvGrpSpPr>
        <p:grpSpPr>
          <a:xfrm>
            <a:off x="6468519" y="728640"/>
            <a:ext cx="5375242" cy="5422999"/>
            <a:chOff x="5853432" y="724436"/>
            <a:chExt cx="2918564" cy="2918564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AEB74871-1AE0-1CDA-4A22-4872AC276894}"/>
                </a:ext>
              </a:extLst>
            </p:cNvPr>
            <p:cNvSpPr/>
            <p:nvPr/>
          </p:nvSpPr>
          <p:spPr>
            <a:xfrm>
              <a:off x="5853432" y="724436"/>
              <a:ext cx="2918564" cy="2918564"/>
            </a:xfrm>
            <a:prstGeom prst="ellipse">
              <a:avLst/>
            </a:prstGeom>
            <a:solidFill>
              <a:srgbClr val="F8D5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F965B3F8-40E6-10BA-8894-D952795A9242}"/>
                </a:ext>
              </a:extLst>
            </p:cNvPr>
            <p:cNvSpPr txBox="1"/>
            <p:nvPr/>
          </p:nvSpPr>
          <p:spPr>
            <a:xfrm>
              <a:off x="6012917" y="740306"/>
              <a:ext cx="2605699" cy="265024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#1</a:t>
              </a:r>
              <a:r>
                <a:rPr lang="en-US" sz="8800" b="1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r>
                <a:rPr lang="en-US" sz="9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sv-SE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 </a:t>
              </a:r>
              <a:br>
                <a:rPr lang="sv-SE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sv-SE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Karolinska University Hospital</a:t>
              </a:r>
              <a:r>
                <a:rPr lang="sv-SE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sv-SE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Europe's</a:t>
              </a:r>
              <a:r>
                <a:rPr lang="sv-SE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 Best Hospitals </a:t>
              </a:r>
              <a:br>
                <a:rPr lang="sv-SE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sv-SE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Newsweek, 2026</a:t>
              </a:r>
            </a:p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68240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C9EFE9-AE8A-E22C-A6F8-FE98B007FA7F}"/>
              </a:ext>
            </a:extLst>
          </p:cNvPr>
          <p:cNvSpPr txBox="1"/>
          <p:nvPr/>
        </p:nvSpPr>
        <p:spPr>
          <a:xfrm>
            <a:off x="500584" y="889927"/>
            <a:ext cx="1096389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800" b="1">
                <a:solidFill>
                  <a:schemeClr val="bg1"/>
                </a:solidFill>
              </a:rPr>
              <a:t>Stockholm Uppsala</a:t>
            </a:r>
          </a:p>
          <a:p>
            <a:r>
              <a:rPr lang="en-GB" sz="8800" b="1">
                <a:solidFill>
                  <a:schemeClr val="bg1"/>
                </a:solidFill>
              </a:rPr>
              <a:t>Life Science Cluster</a:t>
            </a:r>
          </a:p>
          <a:p>
            <a:r>
              <a:rPr lang="en-GB" sz="8800">
                <a:solidFill>
                  <a:schemeClr val="bg1"/>
                </a:solidFill>
                <a:ea typeface="+mn-lt"/>
                <a:cs typeface="+mn-lt"/>
              </a:rPr>
              <a:t>–</a:t>
            </a:r>
            <a:r>
              <a:rPr lang="en-GB" sz="8800" b="1">
                <a:solidFill>
                  <a:schemeClr val="bg1"/>
                </a:solidFill>
              </a:rPr>
              <a:t> Capital of life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ruta 3">
            <a:extLst>
              <a:ext uri="{FF2B5EF4-FFF2-40B4-BE49-F238E27FC236}">
                <a16:creationId xmlns:a16="http://schemas.microsoft.com/office/drawing/2014/main" id="{2AC8F544-DFD6-EDC1-C999-7DC353452ECB}"/>
              </a:ext>
            </a:extLst>
          </p:cNvPr>
          <p:cNvSpPr txBox="1"/>
          <p:nvPr/>
        </p:nvSpPr>
        <p:spPr>
          <a:xfrm>
            <a:off x="10317694" y="6177375"/>
            <a:ext cx="149072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SE">
                <a:solidFill>
                  <a:schemeClr val="bg1"/>
                </a:solidFill>
              </a:rPr>
              <a:t>#capitaloflife</a:t>
            </a:r>
          </a:p>
        </p:txBody>
      </p:sp>
    </p:spTree>
    <p:extLst>
      <p:ext uri="{BB962C8B-B14F-4D97-AF65-F5344CB8AC3E}">
        <p14:creationId xmlns:p14="http://schemas.microsoft.com/office/powerpoint/2010/main" val="143926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0B040-23EC-671D-8E3C-F9FA7E535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77DD4AFC-1AAC-6B91-0B61-DCA6921F19AF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5E15D5B3-82C3-6EE5-DEF5-647477B748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583301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sv-SE" b="1" dirty="0"/>
              <a:t>Stockholm: </a:t>
            </a:r>
            <a:r>
              <a:rPr lang="sv-SE" dirty="0" err="1"/>
              <a:t>Europe’s</a:t>
            </a:r>
            <a:r>
              <a:rPr lang="sv-SE" dirty="0"/>
              <a:t> venture </a:t>
            </a:r>
            <a:r>
              <a:rPr lang="sv-SE" dirty="0" err="1"/>
              <a:t>capital</a:t>
            </a:r>
            <a:r>
              <a:rPr lang="sv-SE" dirty="0"/>
              <a:t> </a:t>
            </a:r>
            <a:r>
              <a:rPr lang="sv-SE" dirty="0" err="1"/>
              <a:t>leader</a:t>
            </a:r>
            <a:endParaRPr lang="sv-SE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96DC07D2-7000-744A-6C8C-377D3ECF7AA9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701487C7-E6DA-82C9-C378-18EDE1F56DBC}"/>
              </a:ext>
            </a:extLst>
          </p:cNvPr>
          <p:cNvGrpSpPr/>
          <p:nvPr/>
        </p:nvGrpSpPr>
        <p:grpSpPr>
          <a:xfrm>
            <a:off x="6468519" y="693233"/>
            <a:ext cx="5375242" cy="5458409"/>
            <a:chOff x="5853432" y="705382"/>
            <a:chExt cx="2918564" cy="2937618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279C2BD9-E120-9F9D-8921-AFE25BA20508}"/>
                </a:ext>
              </a:extLst>
            </p:cNvPr>
            <p:cNvSpPr/>
            <p:nvPr/>
          </p:nvSpPr>
          <p:spPr>
            <a:xfrm>
              <a:off x="5853432" y="724436"/>
              <a:ext cx="2918564" cy="2918564"/>
            </a:xfrm>
            <a:prstGeom prst="ellipse">
              <a:avLst/>
            </a:prstGeom>
            <a:solidFill>
              <a:srgbClr val="F8D5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05D9CF2-4EFC-07E8-D04D-1F00E2412CDF}"/>
                </a:ext>
              </a:extLst>
            </p:cNvPr>
            <p:cNvSpPr txBox="1"/>
            <p:nvPr/>
          </p:nvSpPr>
          <p:spPr>
            <a:xfrm>
              <a:off x="5991277" y="705382"/>
              <a:ext cx="2642874" cy="258398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#1</a:t>
              </a:r>
              <a:r>
                <a:rPr lang="en-US" sz="8800" b="1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GB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Stockholm</a:t>
              </a:r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sv-SE" sz="4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Venture capital per capita in the EU</a:t>
              </a:r>
              <a:b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Stockholm Chamber of Commerce, 2025</a:t>
              </a:r>
              <a:endPara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233957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CBE64-6B74-D58E-EA8A-D95765D74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4010C186-A8E3-0B3F-46FA-A39205484E16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85376A94-E283-151B-0802-E1955DC8C9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583301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b="1" dirty="0"/>
              <a:t>Stockholm: </a:t>
            </a:r>
            <a:br>
              <a:rPr lang="en-US" b="1" dirty="0"/>
            </a:br>
            <a:r>
              <a:rPr lang="en-US" dirty="0"/>
              <a:t>One of the world’s best cities for work-life balance</a:t>
            </a:r>
            <a:endParaRPr lang="sv-SE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7AFBDE5D-D3AB-2B5A-15F9-AC2B63184414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B524028A-9493-63FF-BD04-CAA622DA80FE}"/>
              </a:ext>
            </a:extLst>
          </p:cNvPr>
          <p:cNvGrpSpPr/>
          <p:nvPr/>
        </p:nvGrpSpPr>
        <p:grpSpPr>
          <a:xfrm>
            <a:off x="6468519" y="728640"/>
            <a:ext cx="5375242" cy="5422999"/>
            <a:chOff x="5853432" y="724436"/>
            <a:chExt cx="2918564" cy="2918564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9FC6A16B-D374-D27A-F7D4-560D3C53B52F}"/>
                </a:ext>
              </a:extLst>
            </p:cNvPr>
            <p:cNvSpPr/>
            <p:nvPr/>
          </p:nvSpPr>
          <p:spPr>
            <a:xfrm>
              <a:off x="5853432" y="724436"/>
              <a:ext cx="2918564" cy="2918564"/>
            </a:xfrm>
            <a:prstGeom prst="ellipse">
              <a:avLst/>
            </a:prstGeom>
            <a:solidFill>
              <a:srgbClr val="F3A86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24B4927C-E3CF-6F4C-8392-94B8905ED266}"/>
                </a:ext>
              </a:extLst>
            </p:cNvPr>
            <p:cNvSpPr txBox="1"/>
            <p:nvPr/>
          </p:nvSpPr>
          <p:spPr>
            <a:xfrm>
              <a:off x="6129122" y="980961"/>
              <a:ext cx="2367185" cy="22527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#3</a:t>
              </a:r>
              <a:r>
                <a:rPr lang="en-US" sz="8800" b="1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  <a:t>​</a:t>
              </a:r>
              <a:br>
                <a:rPr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  <a:ea typeface="Aptos Display"/>
                  <a:cs typeface="Aptos Display"/>
                </a:rPr>
              </a:br>
              <a:r>
                <a:rPr lang="en-GB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Stockholm</a:t>
              </a:r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</a:p>
            <a:p>
              <a:pPr algn="ctr"/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Worldwide</a:t>
              </a:r>
              <a:r>
                <a:rPr lang="en-GB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 </a:t>
              </a:r>
              <a:r>
                <a:rPr lang="en-GB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 Display"/>
                </a:rPr>
                <a:t>Work-Life Balance Index, Forbes, 2023</a:t>
              </a:r>
              <a:endParaRPr lang="sv-SE" sz="4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34199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4F886-48E0-2F22-8DEA-4D7F70AE4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BD02BC9-A335-F1A1-B3E5-3E5172CC2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03" y="3466122"/>
            <a:ext cx="5428297" cy="23876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/>
              <a:t>Capital of Life</a:t>
            </a:r>
            <a:br>
              <a:rPr lang="en-US" sz="2800" dirty="0"/>
            </a:br>
            <a:r>
              <a:rPr lang="en-US" sz="2800" b="1" dirty="0"/>
              <a:t>Where world-leading science becomes global impact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Stockholm–Uppsala combines world-class research, top-ranked healthcare, entrepreneurial talent and investment capital in one of the world's most innovative environments. From scientific discovery to global companies, this is where life science scales.</a:t>
            </a:r>
            <a:endParaRPr lang="sv-SE" sz="2800" dirty="0"/>
          </a:p>
        </p:txBody>
      </p:sp>
      <p:pic>
        <p:nvPicPr>
          <p:cNvPr id="8" name="Bildobjekt 7" descr="En bild som visar karta, text, kartbok&#10;&#10;AI-genererat innehåll kan vara felaktigt.">
            <a:extLst>
              <a:ext uri="{FF2B5EF4-FFF2-40B4-BE49-F238E27FC236}">
                <a16:creationId xmlns:a16="http://schemas.microsoft.com/office/drawing/2014/main" id="{D73E937B-C6EB-D26A-C225-E1940A03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8959008" cy="6932244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F642660-0576-4EB2-70C0-B32F2FB2B03A}"/>
              </a:ext>
            </a:extLst>
          </p:cNvPr>
          <p:cNvSpPr txBox="1"/>
          <p:nvPr/>
        </p:nvSpPr>
        <p:spPr>
          <a:xfrm>
            <a:off x="318929" y="6208317"/>
            <a:ext cx="149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rgbClr val="3B5B30"/>
                </a:solidFill>
              </a:rPr>
              <a:t>#capitaloflife</a:t>
            </a:r>
          </a:p>
        </p:txBody>
      </p:sp>
    </p:spTree>
    <p:extLst>
      <p:ext uri="{BB962C8B-B14F-4D97-AF65-F5344CB8AC3E}">
        <p14:creationId xmlns:p14="http://schemas.microsoft.com/office/powerpoint/2010/main" val="356068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095A-3739-B493-55B5-8080F3493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096A56C3-C211-6DD3-07DB-49D4167A7C44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42FF15FA-7627-3606-4FD2-73C52A1C3D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261643" cy="2228136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b="1" dirty="0"/>
              <a:t>Life Science –  </a:t>
            </a:r>
            <a:r>
              <a:rPr lang="en-US" dirty="0"/>
              <a:t>Sweden’s second largest goods export category</a:t>
            </a:r>
            <a:endParaRPr lang="sv-SE" sz="1600" b="1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2FE9EDC1-CFC7-8745-F091-7A8213EF6C24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 dirty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pic>
        <p:nvPicPr>
          <p:cNvPr id="7" name="Bildobjekt 6" descr="En bild som visar skärmbild, Teckensnitt, svart, Grafik&#10;&#10;AI-genererat innehåll kan vara felaktigt.">
            <a:extLst>
              <a:ext uri="{FF2B5EF4-FFF2-40B4-BE49-F238E27FC236}">
                <a16:creationId xmlns:a16="http://schemas.microsoft.com/office/drawing/2014/main" id="{3919AA64-57B4-37E5-79AF-AE3647447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86" y="1716691"/>
            <a:ext cx="5110634" cy="3407103"/>
          </a:xfrm>
          <a:prstGeom prst="rect">
            <a:avLst/>
          </a:prstGeom>
          <a:ln>
            <a:noFill/>
          </a:ln>
        </p:spPr>
      </p:pic>
      <p:sp>
        <p:nvSpPr>
          <p:cNvPr id="10" name="textruta 70">
            <a:extLst>
              <a:ext uri="{FF2B5EF4-FFF2-40B4-BE49-F238E27FC236}">
                <a16:creationId xmlns:a16="http://schemas.microsoft.com/office/drawing/2014/main" id="{0F388182-3572-7783-D47F-704A0082148D}"/>
              </a:ext>
            </a:extLst>
          </p:cNvPr>
          <p:cNvSpPr txBox="1"/>
          <p:nvPr/>
        </p:nvSpPr>
        <p:spPr>
          <a:xfrm>
            <a:off x="9051737" y="6195130"/>
            <a:ext cx="28194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sv-SE" sz="1200" i="1"/>
              <a:t>(Sweden BIO, 2026)</a:t>
            </a:r>
          </a:p>
        </p:txBody>
      </p:sp>
    </p:spTree>
    <p:extLst>
      <p:ext uri="{BB962C8B-B14F-4D97-AF65-F5344CB8AC3E}">
        <p14:creationId xmlns:p14="http://schemas.microsoft.com/office/powerpoint/2010/main" val="370858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10B41B-6122-48E7-FAC0-6B90CC03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883B69D-A518-FF91-A123-9FD52C19D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5F124E-9142-9109-0A9D-98C55EE16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ruta 3">
            <a:extLst>
              <a:ext uri="{FF2B5EF4-FFF2-40B4-BE49-F238E27FC236}">
                <a16:creationId xmlns:a16="http://schemas.microsoft.com/office/drawing/2014/main" id="{120B649D-8F55-22CB-8417-188F0D11B662}"/>
              </a:ext>
            </a:extLst>
          </p:cNvPr>
          <p:cNvSpPr txBox="1"/>
          <p:nvPr/>
        </p:nvSpPr>
        <p:spPr>
          <a:xfrm>
            <a:off x="293275" y="6264902"/>
            <a:ext cx="149072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SE">
                <a:solidFill>
                  <a:srgbClr val="3B5B30"/>
                </a:solidFill>
              </a:rPr>
              <a:t>#capitaloflife</a:t>
            </a: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1DE18F85-77A2-97F8-41F9-B7CD2181CAEC}"/>
              </a:ext>
            </a:extLst>
          </p:cNvPr>
          <p:cNvSpPr/>
          <p:nvPr/>
        </p:nvSpPr>
        <p:spPr>
          <a:xfrm>
            <a:off x="-1" y="-8027"/>
            <a:ext cx="5989321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600">
              <a:solidFill>
                <a:srgbClr val="E9EBE9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EE70A86-D0C0-B482-8ABB-C80C438313B6}"/>
              </a:ext>
            </a:extLst>
          </p:cNvPr>
          <p:cNvSpPr txBox="1">
            <a:spLocks/>
          </p:cNvSpPr>
          <p:nvPr/>
        </p:nvSpPr>
        <p:spPr>
          <a:xfrm>
            <a:off x="760128" y="2069724"/>
            <a:ext cx="4482465" cy="26338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lang="en-GB" b="1"/>
              <a:t>Capital of Life </a:t>
            </a:r>
          </a:p>
          <a:p>
            <a:r>
              <a:rPr lang="en-GB" b="1"/>
              <a:t>in numbers: </a:t>
            </a:r>
          </a:p>
          <a:p>
            <a:r>
              <a:rPr lang="en-GB"/>
              <a:t>Home to half of Sweden's Life Science industry </a:t>
            </a:r>
          </a:p>
        </p:txBody>
      </p:sp>
      <p:pic>
        <p:nvPicPr>
          <p:cNvPr id="10" name="Picture 9" descr="A green map of sweden&#10;&#10;AI-generated content may be incorrect.">
            <a:extLst>
              <a:ext uri="{FF2B5EF4-FFF2-40B4-BE49-F238E27FC236}">
                <a16:creationId xmlns:a16="http://schemas.microsoft.com/office/drawing/2014/main" id="{6D336888-279C-C3BE-CDC9-10F102BC2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875" y="177800"/>
            <a:ext cx="4601607" cy="6510867"/>
          </a:xfrm>
          <a:prstGeom prst="rect">
            <a:avLst/>
          </a:prstGeom>
          <a:ln>
            <a:noFill/>
          </a:ln>
        </p:spPr>
      </p:pic>
      <p:sp>
        <p:nvSpPr>
          <p:cNvPr id="13" name="textruta 11">
            <a:extLst>
              <a:ext uri="{FF2B5EF4-FFF2-40B4-BE49-F238E27FC236}">
                <a16:creationId xmlns:a16="http://schemas.microsoft.com/office/drawing/2014/main" id="{A2A29E87-A390-662B-E3EF-0E34E8F27364}"/>
              </a:ext>
            </a:extLst>
          </p:cNvPr>
          <p:cNvSpPr txBox="1"/>
          <p:nvPr/>
        </p:nvSpPr>
        <p:spPr>
          <a:xfrm>
            <a:off x="9128760" y="6391275"/>
            <a:ext cx="28194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sv-SE" sz="1100" i="1"/>
              <a:t>(</a:t>
            </a:r>
            <a:r>
              <a:rPr lang="sv-SE" sz="1100" i="1" err="1">
                <a:ea typeface="+mn-lt"/>
                <a:cs typeface="+mn-lt"/>
              </a:rPr>
              <a:t>Vinnova</a:t>
            </a:r>
            <a:r>
              <a:rPr lang="sv-SE" sz="1100" i="1">
                <a:ea typeface="+mn-lt"/>
                <a:cs typeface="+mn-lt"/>
              </a:rPr>
              <a:t> (2025) </a:t>
            </a:r>
            <a:r>
              <a:rPr lang="sv-SE" sz="1100" i="1" err="1">
                <a:ea typeface="+mn-lt"/>
                <a:cs typeface="+mn-lt"/>
              </a:rPr>
              <a:t>refers</a:t>
            </a:r>
            <a:r>
              <a:rPr lang="sv-SE" sz="1100" i="1">
                <a:ea typeface="+mn-lt"/>
                <a:cs typeface="+mn-lt"/>
              </a:rPr>
              <a:t> to 2023</a:t>
            </a:r>
            <a:r>
              <a:rPr lang="sv-SE" sz="1100" i="1"/>
              <a:t>)</a:t>
            </a: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9F50A705-4F03-707A-29CC-EA6FF5F51D30}"/>
              </a:ext>
            </a:extLst>
          </p:cNvPr>
          <p:cNvSpPr txBox="1">
            <a:spLocks/>
          </p:cNvSpPr>
          <p:nvPr/>
        </p:nvSpPr>
        <p:spPr>
          <a:xfrm>
            <a:off x="9414968" y="3971168"/>
            <a:ext cx="2925093" cy="183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lang="en-US" sz="5400" b="1">
                <a:solidFill>
                  <a:srgbClr val="F3A86F"/>
                </a:solidFill>
              </a:rPr>
              <a:t>48% </a:t>
            </a:r>
            <a:br>
              <a:rPr lang="en-US" sz="5400"/>
            </a:br>
            <a:r>
              <a:rPr lang="en-GB" sz="1600"/>
              <a:t>of Swedish life science </a:t>
            </a:r>
            <a:r>
              <a:rPr lang="en-GB" sz="1800" b="1"/>
              <a:t>companies</a:t>
            </a:r>
            <a:r>
              <a:rPr lang="en-GB" sz="1600"/>
              <a:t> are located </a:t>
            </a:r>
            <a:br>
              <a:rPr lang="en-GB" sz="1600"/>
            </a:br>
            <a:r>
              <a:rPr lang="en-GB" sz="1600"/>
              <a:t>in Stockholm/Uppsala </a:t>
            </a:r>
          </a:p>
        </p:txBody>
      </p:sp>
      <p:sp>
        <p:nvSpPr>
          <p:cNvPr id="25" name="textruta 3">
            <a:extLst>
              <a:ext uri="{FF2B5EF4-FFF2-40B4-BE49-F238E27FC236}">
                <a16:creationId xmlns:a16="http://schemas.microsoft.com/office/drawing/2014/main" id="{3EB9EAAD-9BBC-E109-7ADD-AE597550C9B9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3EFF62-41FE-47CC-A2EA-C4C36E643016}"/>
              </a:ext>
            </a:extLst>
          </p:cNvPr>
          <p:cNvSpPr/>
          <p:nvPr/>
        </p:nvSpPr>
        <p:spPr>
          <a:xfrm>
            <a:off x="7967642" y="4098168"/>
            <a:ext cx="863023" cy="885200"/>
          </a:xfrm>
          <a:prstGeom prst="ellipse">
            <a:avLst/>
          </a:prstGeom>
          <a:noFill/>
          <a:ln w="28575">
            <a:solidFill>
              <a:srgbClr val="F3A86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highlight>
                <a:srgbClr val="C7E6E8"/>
              </a:highlight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BAD9C29-25DD-016B-FB92-E56285005A79}"/>
              </a:ext>
            </a:extLst>
          </p:cNvPr>
          <p:cNvSpPr txBox="1">
            <a:spLocks/>
          </p:cNvSpPr>
          <p:nvPr/>
        </p:nvSpPr>
        <p:spPr>
          <a:xfrm>
            <a:off x="9414968" y="2133901"/>
            <a:ext cx="2925093" cy="183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lang="en-US" sz="5400" b="1">
                <a:solidFill>
                  <a:srgbClr val="F3A86F"/>
                </a:solidFill>
              </a:rPr>
              <a:t>54% </a:t>
            </a:r>
            <a:br>
              <a:rPr lang="en-US" sz="5400"/>
            </a:br>
            <a:r>
              <a:rPr lang="en-GB" sz="1600"/>
              <a:t>of Swedish life science </a:t>
            </a:r>
            <a:r>
              <a:rPr lang="en-GB" sz="1800" b="1"/>
              <a:t>employees</a:t>
            </a:r>
            <a:r>
              <a:rPr lang="en-GB" sz="1600"/>
              <a:t> are located </a:t>
            </a:r>
            <a:br>
              <a:rPr lang="en-GB" sz="1600"/>
            </a:br>
            <a:r>
              <a:rPr lang="en-GB" sz="1600"/>
              <a:t>in Stockholm/Uppsala</a:t>
            </a:r>
          </a:p>
        </p:txBody>
      </p:sp>
    </p:spTree>
    <p:extLst>
      <p:ext uri="{BB962C8B-B14F-4D97-AF65-F5344CB8AC3E}">
        <p14:creationId xmlns:p14="http://schemas.microsoft.com/office/powerpoint/2010/main" val="201535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8C979-8EED-6A28-5902-B6A37EE5E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12C4CC-6B50-434E-1136-E5B2FAE1AE61}"/>
              </a:ext>
            </a:extLst>
          </p:cNvPr>
          <p:cNvSpPr/>
          <p:nvPr/>
        </p:nvSpPr>
        <p:spPr>
          <a:xfrm>
            <a:off x="-1" y="-8027"/>
            <a:ext cx="5989321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7D93142-61B0-41CD-9DCD-DAC4790F9F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5791492" y="-567311"/>
            <a:ext cx="4839454" cy="1948566"/>
          </a:xfrm>
        </p:spPr>
        <p:txBody>
          <a:bodyPr>
            <a:noAutofit/>
          </a:bodyPr>
          <a:lstStyle/>
          <a:p>
            <a:pPr lvl="0"/>
            <a:r>
              <a:rPr lang="en-GB" sz="4000" b="1"/>
              <a:t> </a:t>
            </a:r>
            <a:endParaRPr lang="en-US" sz="4000" b="1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071D768-E0BA-90A1-47DA-5CA9A662AD58}"/>
              </a:ext>
            </a:extLst>
          </p:cNvPr>
          <p:cNvSpPr txBox="1">
            <a:spLocks/>
          </p:cNvSpPr>
          <p:nvPr/>
        </p:nvSpPr>
        <p:spPr>
          <a:xfrm>
            <a:off x="760128" y="2112057"/>
            <a:ext cx="4482465" cy="26338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4400" b="0" i="0" u="none" strike="noStrike" kern="1200" cap="none" spc="0" baseline="0">
                <a:solidFill>
                  <a:srgbClr val="000000"/>
                </a:solidFill>
                <a:uFillTx/>
                <a:latin typeface="Aptos Display"/>
              </a:defRPr>
            </a:lvl1pPr>
          </a:lstStyle>
          <a:p>
            <a:r>
              <a:rPr lang="en-GB" b="1"/>
              <a:t>Capital of Life </a:t>
            </a:r>
          </a:p>
          <a:p>
            <a:r>
              <a:rPr lang="en-GB" b="1"/>
              <a:t>in numbers: </a:t>
            </a:r>
            <a:r>
              <a:rPr lang="en-GB"/>
              <a:t>Distribution by category and size            </a:t>
            </a:r>
            <a:endParaRPr lang="en-US"/>
          </a:p>
        </p:txBody>
      </p:sp>
      <p:sp>
        <p:nvSpPr>
          <p:cNvPr id="6" name="textruta 3">
            <a:extLst>
              <a:ext uri="{FF2B5EF4-FFF2-40B4-BE49-F238E27FC236}">
                <a16:creationId xmlns:a16="http://schemas.microsoft.com/office/drawing/2014/main" id="{E5E37DA0-D8F8-6D08-4232-398A1D534B8C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sp>
        <p:nvSpPr>
          <p:cNvPr id="9" name="textruta 11">
            <a:extLst>
              <a:ext uri="{FF2B5EF4-FFF2-40B4-BE49-F238E27FC236}">
                <a16:creationId xmlns:a16="http://schemas.microsoft.com/office/drawing/2014/main" id="{F3DC9DAB-7957-1170-9E7D-33E0B3973777}"/>
              </a:ext>
            </a:extLst>
          </p:cNvPr>
          <p:cNvSpPr txBox="1"/>
          <p:nvPr/>
        </p:nvSpPr>
        <p:spPr>
          <a:xfrm>
            <a:off x="9087347" y="6358145"/>
            <a:ext cx="281940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sv-SE" sz="1100" i="1"/>
              <a:t>(</a:t>
            </a:r>
            <a:r>
              <a:rPr lang="sv-SE" sz="1100" i="1">
                <a:ea typeface="+mn-lt"/>
                <a:cs typeface="+mn-lt"/>
              </a:rPr>
              <a:t>Insight Machine (2025) refers to 2024</a:t>
            </a:r>
            <a:r>
              <a:rPr lang="sv-SE" sz="1100" i="1"/>
              <a:t>)</a:t>
            </a:r>
          </a:p>
        </p:txBody>
      </p:sp>
      <p:pic>
        <p:nvPicPr>
          <p:cNvPr id="3" name="Bildobjekt 2" descr="En bild som visar cirkel, skärmbild, Grafik, Färggrann&#10;&#10;AI-genererat innehåll kan vara felaktigt.">
            <a:extLst>
              <a:ext uri="{FF2B5EF4-FFF2-40B4-BE49-F238E27FC236}">
                <a16:creationId xmlns:a16="http://schemas.microsoft.com/office/drawing/2014/main" id="{03A7BD92-7EAE-A28F-A7E2-26B1C6C6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11" y="629478"/>
            <a:ext cx="5920728" cy="55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5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E5C3C-87D9-7E3B-E2C7-CF8B0AD98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>
            <a:extLst>
              <a:ext uri="{FF2B5EF4-FFF2-40B4-BE49-F238E27FC236}">
                <a16:creationId xmlns:a16="http://schemas.microsoft.com/office/drawing/2014/main" id="{018C726C-FC94-36CD-2B63-C3300197FCD7}"/>
              </a:ext>
            </a:extLst>
          </p:cNvPr>
          <p:cNvSpPr txBox="1"/>
          <p:nvPr/>
        </p:nvSpPr>
        <p:spPr>
          <a:xfrm>
            <a:off x="7738870" y="3879245"/>
            <a:ext cx="59770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3A86F"/>
                </a:solidFill>
                <a:latin typeface="Aptos Display"/>
                <a:ea typeface="+mn-lt"/>
                <a:cs typeface="+mn-lt"/>
              </a:rPr>
              <a:t>21 000</a:t>
            </a:r>
            <a:r>
              <a:rPr lang="en-US" sz="2400" b="1" dirty="0">
                <a:solidFill>
                  <a:srgbClr val="F3A86F"/>
                </a:solidFill>
                <a:latin typeface="Aptos Display"/>
                <a:ea typeface="+mn-lt"/>
                <a:cs typeface="+mn-lt"/>
              </a:rPr>
              <a:t> </a:t>
            </a:r>
            <a:r>
              <a:rPr lang="sv-SE" sz="2000" b="1" dirty="0" err="1">
                <a:solidFill>
                  <a:srgbClr val="F3A86F"/>
                </a:solidFill>
                <a:latin typeface="Aptos"/>
                <a:ea typeface="+mn-lt"/>
                <a:cs typeface="+mn-lt"/>
              </a:rPr>
              <a:t>publications</a:t>
            </a:r>
            <a:r>
              <a:rPr lang="en-US" sz="2000" b="1" dirty="0">
                <a:solidFill>
                  <a:srgbClr val="F3A86F"/>
                </a:solidFill>
                <a:latin typeface="Aptos Display"/>
                <a:ea typeface="+mn-lt"/>
                <a:cs typeface="+mn-lt"/>
              </a:rPr>
              <a:t> </a:t>
            </a:r>
            <a:endParaRPr lang="en-US" sz="2000" b="1" dirty="0">
              <a:latin typeface="Aptos" panose="02110004020202020204"/>
              <a:ea typeface="+mn-lt"/>
              <a:cs typeface="+mn-lt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E5B33D2-15C8-0E31-4B60-E5BF811348B2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3F0A39DC-3FE8-CE5E-62C1-47E315EB64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58704"/>
            <a:ext cx="4962295" cy="22662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b="1" dirty="0"/>
              <a:t>Stockholm Uppsala in numbers:</a:t>
            </a:r>
            <a:br>
              <a:rPr lang="en-US" b="1" dirty="0"/>
            </a:br>
            <a:r>
              <a:rPr lang="sv-SE" dirty="0" err="1"/>
              <a:t>Academic</a:t>
            </a:r>
            <a:r>
              <a:rPr lang="sv-SE" dirty="0"/>
              <a:t> </a:t>
            </a:r>
            <a:r>
              <a:rPr lang="sv-SE" dirty="0" err="1"/>
              <a:t>Excellence</a:t>
            </a:r>
            <a:r>
              <a:rPr lang="sv-SE" dirty="0"/>
              <a:t> at </a:t>
            </a:r>
            <a:r>
              <a:rPr lang="sv-SE" dirty="0" err="1"/>
              <a:t>Scale</a:t>
            </a:r>
            <a:endParaRPr lang="en-US" dirty="0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D1D2B775-E74F-AF62-77A3-154323A862A4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sp>
        <p:nvSpPr>
          <p:cNvPr id="10" name="textruta 70">
            <a:extLst>
              <a:ext uri="{FF2B5EF4-FFF2-40B4-BE49-F238E27FC236}">
                <a16:creationId xmlns:a16="http://schemas.microsoft.com/office/drawing/2014/main" id="{3C7AF389-3326-C2AB-B2BB-3C7822A4400F}"/>
              </a:ext>
            </a:extLst>
          </p:cNvPr>
          <p:cNvSpPr txBox="1"/>
          <p:nvPr/>
        </p:nvSpPr>
        <p:spPr>
          <a:xfrm>
            <a:off x="8494836" y="6315481"/>
            <a:ext cx="334892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sv-SE" sz="1200" i="1" dirty="0"/>
              <a:t>(</a:t>
            </a:r>
            <a:r>
              <a:rPr lang="sv-SE" sz="1200" i="1" dirty="0" err="1">
                <a:ea typeface="+mn-lt"/>
                <a:cs typeface="+mn-lt"/>
              </a:rPr>
              <a:t>Annual</a:t>
            </a:r>
            <a:r>
              <a:rPr lang="sv-SE" sz="1200" i="1" dirty="0">
                <a:ea typeface="+mn-lt"/>
                <a:cs typeface="+mn-lt"/>
              </a:rPr>
              <a:t> </a:t>
            </a:r>
            <a:r>
              <a:rPr lang="sv-SE" sz="1200" i="1" dirty="0" err="1">
                <a:ea typeface="+mn-lt"/>
                <a:cs typeface="+mn-lt"/>
              </a:rPr>
              <a:t>reports</a:t>
            </a:r>
            <a:r>
              <a:rPr lang="sv-SE" sz="1200" i="1" dirty="0">
                <a:ea typeface="+mn-lt"/>
                <a:cs typeface="+mn-lt"/>
              </a:rPr>
              <a:t> </a:t>
            </a:r>
            <a:r>
              <a:rPr lang="sv-SE" sz="1200" i="1" dirty="0" err="1">
                <a:ea typeface="+mn-lt"/>
                <a:cs typeface="+mn-lt"/>
              </a:rPr>
              <a:t>of</a:t>
            </a:r>
            <a:r>
              <a:rPr lang="sv-SE" sz="1200" i="1" dirty="0">
                <a:ea typeface="+mn-lt"/>
                <a:cs typeface="+mn-lt"/>
              </a:rPr>
              <a:t> the </a:t>
            </a:r>
            <a:r>
              <a:rPr lang="sv-SE" sz="1200" i="1" dirty="0" err="1">
                <a:ea typeface="+mn-lt"/>
                <a:cs typeface="+mn-lt"/>
              </a:rPr>
              <a:t>universities</a:t>
            </a:r>
            <a:r>
              <a:rPr lang="sv-SE" sz="1200" i="1" dirty="0"/>
              <a:t>, 2025)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9EC61EA-B152-3DFC-46C3-EF78BF0F4104}"/>
              </a:ext>
            </a:extLst>
          </p:cNvPr>
          <p:cNvSpPr txBox="1"/>
          <p:nvPr/>
        </p:nvSpPr>
        <p:spPr>
          <a:xfrm>
            <a:off x="7738870" y="535227"/>
            <a:ext cx="44530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8AC84E"/>
                </a:solidFill>
                <a:latin typeface="Aptos Display"/>
                <a:ea typeface="+mn-lt"/>
                <a:cs typeface="+mn-lt"/>
              </a:rPr>
              <a:t>88 800</a:t>
            </a:r>
            <a:r>
              <a:rPr lang="en-US" sz="4000" b="1" dirty="0">
                <a:solidFill>
                  <a:srgbClr val="8AC84E"/>
                </a:solidFill>
                <a:latin typeface="Aptos Display"/>
                <a:ea typeface="+mn-lt"/>
                <a:cs typeface="+mn-lt"/>
              </a:rPr>
              <a:t> </a:t>
            </a:r>
            <a:r>
              <a:rPr lang="sv-SE" sz="2000" b="1" dirty="0">
                <a:solidFill>
                  <a:srgbClr val="8AC84E"/>
                </a:solidFill>
                <a:latin typeface="Aptos"/>
                <a:ea typeface="+mn-lt"/>
                <a:cs typeface="+mn-lt"/>
              </a:rPr>
              <a:t>students</a:t>
            </a:r>
            <a:endParaRPr lang="en-US" sz="2000" b="1" dirty="0">
              <a:solidFill>
                <a:srgbClr val="8AC84E"/>
              </a:solidFill>
              <a:latin typeface="Aptos Display"/>
              <a:ea typeface="+mn-lt"/>
              <a:cs typeface="+mn-lt"/>
            </a:endParaRPr>
          </a:p>
        </p:txBody>
      </p:sp>
      <p:pic>
        <p:nvPicPr>
          <p:cNvPr id="4" name="Bildobjekt 3" descr="En bild som visar text, Teckensnitt, Grafik, clipart&#10;&#10;AI-genererat innehåll kan vara felaktigt.">
            <a:extLst>
              <a:ext uri="{FF2B5EF4-FFF2-40B4-BE49-F238E27FC236}">
                <a16:creationId xmlns:a16="http://schemas.microsoft.com/office/drawing/2014/main" id="{CD63A2EB-D6B9-436B-6CCC-0E274C2FD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224" y="5500592"/>
            <a:ext cx="1158133" cy="590490"/>
          </a:xfrm>
          <a:prstGeom prst="rect">
            <a:avLst/>
          </a:prstGeom>
        </p:spPr>
      </p:pic>
      <p:pic>
        <p:nvPicPr>
          <p:cNvPr id="5" name="Bildobjekt 4" descr="En bild som visar Teckensnitt, text, symbol, krona&#10;&#10;AI-genererat innehåll kan vara felaktigt.">
            <a:extLst>
              <a:ext uri="{FF2B5EF4-FFF2-40B4-BE49-F238E27FC236}">
                <a16:creationId xmlns:a16="http://schemas.microsoft.com/office/drawing/2014/main" id="{2BE22361-C76C-C589-239E-608F4CA62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742" y="5304743"/>
            <a:ext cx="650576" cy="734783"/>
          </a:xfrm>
          <a:prstGeom prst="rect">
            <a:avLst/>
          </a:prstGeom>
        </p:spPr>
      </p:pic>
      <p:pic>
        <p:nvPicPr>
          <p:cNvPr id="6" name="Bildobjekt 5" descr="En bild som visar Grafik, Teckensnitt, logotyp, grafisk design&#10;&#10;AI-genererat innehåll kan vara felaktigt.">
            <a:extLst>
              <a:ext uri="{FF2B5EF4-FFF2-40B4-BE49-F238E27FC236}">
                <a16:creationId xmlns:a16="http://schemas.microsoft.com/office/drawing/2014/main" id="{9564782A-72C2-A20A-ACD4-B7E23843E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1426" y="5290387"/>
            <a:ext cx="827553" cy="776817"/>
          </a:xfrm>
          <a:prstGeom prst="rect">
            <a:avLst/>
          </a:prstGeom>
        </p:spPr>
      </p:pic>
      <p:pic>
        <p:nvPicPr>
          <p:cNvPr id="7" name="Bildobjekt 6" descr="En bild som visar text, Teckensnitt, Grafik, grafisk design&#10;&#10;AI-genererat innehåll kan vara felaktigt.">
            <a:extLst>
              <a:ext uri="{FF2B5EF4-FFF2-40B4-BE49-F238E27FC236}">
                <a16:creationId xmlns:a16="http://schemas.microsoft.com/office/drawing/2014/main" id="{8AF65507-4B21-A20E-8F41-C32B78B20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265" y="5506893"/>
            <a:ext cx="1412418" cy="583321"/>
          </a:xfrm>
          <a:prstGeom prst="rect">
            <a:avLst/>
          </a:prstGeom>
        </p:spPr>
      </p:pic>
      <p:pic>
        <p:nvPicPr>
          <p:cNvPr id="8" name="Bildobjekt 7" descr="En bild som visar text, Teckensnitt, cirkel, logotyp&#10;&#10;AI-genererat innehåll kan vara felaktigt.">
            <a:extLst>
              <a:ext uri="{FF2B5EF4-FFF2-40B4-BE49-F238E27FC236}">
                <a16:creationId xmlns:a16="http://schemas.microsoft.com/office/drawing/2014/main" id="{853132D9-9E06-411A-3573-67E703706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7068" y="5316007"/>
            <a:ext cx="746280" cy="715492"/>
          </a:xfrm>
          <a:prstGeom prst="rect">
            <a:avLst/>
          </a:prstGeom>
        </p:spPr>
      </p:pic>
      <p:pic>
        <p:nvPicPr>
          <p:cNvPr id="9" name="Bild 8" descr="Klassrum med hel fyllning">
            <a:extLst>
              <a:ext uri="{FF2B5EF4-FFF2-40B4-BE49-F238E27FC236}">
                <a16:creationId xmlns:a16="http://schemas.microsoft.com/office/drawing/2014/main" id="{EF014B7B-AD57-1E9A-0BAF-9BA8C78C1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9567" y="499388"/>
            <a:ext cx="914400" cy="914400"/>
          </a:xfrm>
          <a:prstGeom prst="rect">
            <a:avLst/>
          </a:prstGeom>
        </p:spPr>
      </p:pic>
      <p:pic>
        <p:nvPicPr>
          <p:cNvPr id="11" name="Bild 10" descr="Studentmössa med hel fyllning">
            <a:extLst>
              <a:ext uri="{FF2B5EF4-FFF2-40B4-BE49-F238E27FC236}">
                <a16:creationId xmlns:a16="http://schemas.microsoft.com/office/drawing/2014/main" id="{82AD8D8C-20F7-879C-215C-62A66123E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09567" y="1616290"/>
            <a:ext cx="914400" cy="914400"/>
          </a:xfrm>
          <a:prstGeom prst="rect">
            <a:avLst/>
          </a:prstGeom>
        </p:spPr>
      </p:pic>
      <p:pic>
        <p:nvPicPr>
          <p:cNvPr id="13" name="Bild 12" descr="Lärare kvinna med hel fyllning">
            <a:extLst>
              <a:ext uri="{FF2B5EF4-FFF2-40B4-BE49-F238E27FC236}">
                <a16:creationId xmlns:a16="http://schemas.microsoft.com/office/drawing/2014/main" id="{512CD6C7-ABCC-AC6B-F70C-85CE2331E8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09567" y="2607935"/>
            <a:ext cx="914400" cy="914400"/>
          </a:xfrm>
          <a:prstGeom prst="rect">
            <a:avLst/>
          </a:prstGeom>
        </p:spPr>
      </p:pic>
      <p:pic>
        <p:nvPicPr>
          <p:cNvPr id="14" name="Bild 13" descr="Öppen bok med hel fyllning">
            <a:extLst>
              <a:ext uri="{FF2B5EF4-FFF2-40B4-BE49-F238E27FC236}">
                <a16:creationId xmlns:a16="http://schemas.microsoft.com/office/drawing/2014/main" id="{D6E81F46-FE35-E0FC-A3A2-197155E103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09567" y="3881413"/>
            <a:ext cx="914400" cy="914400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E524E293-3FAF-3924-177C-D608BFCC8BB5}"/>
              </a:ext>
            </a:extLst>
          </p:cNvPr>
          <p:cNvSpPr txBox="1"/>
          <p:nvPr/>
        </p:nvSpPr>
        <p:spPr>
          <a:xfrm>
            <a:off x="7738870" y="2716841"/>
            <a:ext cx="59770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85BDEE"/>
                </a:solidFill>
                <a:latin typeface="Aptos Display"/>
                <a:ea typeface="+mn-lt"/>
                <a:cs typeface="+mn-lt"/>
              </a:rPr>
              <a:t>2 100 </a:t>
            </a:r>
            <a:r>
              <a:rPr lang="sv-SE" sz="2000" b="1" dirty="0">
                <a:solidFill>
                  <a:srgbClr val="85BDEE"/>
                </a:solidFill>
                <a:latin typeface="Aptos"/>
                <a:ea typeface="+mn-lt"/>
                <a:cs typeface="+mn-lt"/>
              </a:rPr>
              <a:t>professors</a:t>
            </a:r>
            <a:endParaRPr lang="sv-SE" sz="2400" dirty="0">
              <a:ea typeface="+mn-lt"/>
              <a:cs typeface="+mn-lt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C04D5AB-18E0-0B03-2517-449D325A22F3}"/>
              </a:ext>
            </a:extLst>
          </p:cNvPr>
          <p:cNvSpPr txBox="1"/>
          <p:nvPr/>
        </p:nvSpPr>
        <p:spPr>
          <a:xfrm>
            <a:off x="7738870" y="1620814"/>
            <a:ext cx="59770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14F55"/>
                </a:solidFill>
                <a:latin typeface="Aptos Display"/>
                <a:ea typeface="+mn-lt"/>
                <a:cs typeface="+mn-lt"/>
              </a:rPr>
              <a:t>8 100 </a:t>
            </a:r>
            <a:r>
              <a:rPr lang="sv-SE" sz="2000" b="1" dirty="0" err="1">
                <a:solidFill>
                  <a:srgbClr val="F14F55"/>
                </a:solidFill>
                <a:latin typeface="Aptos"/>
                <a:ea typeface="+mn-lt"/>
                <a:cs typeface="+mn-lt"/>
              </a:rPr>
              <a:t>doctoral</a:t>
            </a:r>
            <a:r>
              <a:rPr lang="sv-SE" sz="2000" b="1" dirty="0">
                <a:solidFill>
                  <a:srgbClr val="F14F55"/>
                </a:solidFill>
                <a:latin typeface="Aptos"/>
                <a:ea typeface="+mn-lt"/>
                <a:cs typeface="+mn-lt"/>
              </a:rPr>
              <a:t> students</a:t>
            </a:r>
            <a:endParaRPr lang="sv-SE" sz="2000" dirty="0">
              <a:solidFill>
                <a:srgbClr val="F14F55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897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88224FA-8708-2D3E-09E3-9F0543E55689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409ABD4A-7011-DFA7-F4C9-E1153F4809DB}"/>
              </a:ext>
            </a:extLst>
          </p:cNvPr>
          <p:cNvSpPr txBox="1">
            <a:spLocks/>
          </p:cNvSpPr>
          <p:nvPr/>
        </p:nvSpPr>
        <p:spPr>
          <a:xfrm>
            <a:off x="639906" y="1714347"/>
            <a:ext cx="5218532" cy="253264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Aptos Display" panose="02110004020202020204"/>
              </a:rPr>
              <a:t>Teacher’s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Exemption –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 </a:t>
            </a:r>
            <a:br>
              <a:rPr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</a:rPr>
            </a:br>
            <a:r>
              <a:rPr lang="en-US" dirty="0">
                <a:solidFill>
                  <a:prstClr val="black"/>
                </a:solidFill>
                <a:latin typeface="Aptos Display" panose="02110004020202020204"/>
              </a:rPr>
              <a:t>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unique rule in Swedish intellectual property law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5" name="textruta 3">
            <a:extLst>
              <a:ext uri="{FF2B5EF4-FFF2-40B4-BE49-F238E27FC236}">
                <a16:creationId xmlns:a16="http://schemas.microsoft.com/office/drawing/2014/main" id="{D5EF170A-B77F-8A9D-4109-A3A0EB5793B9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B5B3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#capitaloflife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F7BFABD-ED72-F0D0-AA26-57FB15F56278}"/>
              </a:ext>
            </a:extLst>
          </p:cNvPr>
          <p:cNvSpPr txBox="1"/>
          <p:nvPr/>
        </p:nvSpPr>
        <p:spPr>
          <a:xfrm>
            <a:off x="6484996" y="448319"/>
            <a:ext cx="5315118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Light" panose="020B0004020202020204" pitchFamily="34" charset="0"/>
              </a:rPr>
              <a:t>Teachers and researchers own the rights to their research results and inventions </a:t>
            </a:r>
            <a:r>
              <a:rPr lang="sv-SE" dirty="0"/>
              <a:t>–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Light" panose="020B0004020202020204" pitchFamily="34" charset="0"/>
              </a:rPr>
              <a:t> not the university.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>
              <a:defRPr/>
            </a:pP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Light"/>
              </a:rPr>
              <a:t>This means that researchers at Swedish </a:t>
            </a:r>
            <a:r>
              <a:rPr lang="en-GB" sz="2000" dirty="0">
                <a:solidFill>
                  <a:prstClr val="black"/>
                </a:solidFill>
                <a:latin typeface="Aptos Light"/>
              </a:rPr>
              <a:t>universities 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Light"/>
              </a:rPr>
              <a:t>have the freedom to patent, license or commercialise their innovations themselves.  </a:t>
            </a:r>
            <a:endParaRPr lang="en-GB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Light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Light" panose="020B0004020202020204" pitchFamily="34" charset="0"/>
              </a:rPr>
              <a:t>Universities often provide support through innovation offices and subsidiary companies.  </a:t>
            </a:r>
          </a:p>
        </p:txBody>
      </p:sp>
      <p:pic>
        <p:nvPicPr>
          <p:cNvPr id="13" name="Bildobjekt 12" descr="Allvarlig kemist som använder ett mikroskop i laboratioret">
            <a:extLst>
              <a:ext uri="{FF2B5EF4-FFF2-40B4-BE49-F238E27FC236}">
                <a16:creationId xmlns:a16="http://schemas.microsoft.com/office/drawing/2014/main" id="{3AD93CF2-E631-D01E-8FBC-B2DAFDC9C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duotone>
              <a:prstClr val="black"/>
              <a:srgbClr val="217FD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7"/>
          <a:stretch/>
        </p:blipFill>
        <p:spPr>
          <a:xfrm>
            <a:off x="6484996" y="3264475"/>
            <a:ext cx="5129173" cy="19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9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EB948-099D-64FD-E866-6FF994797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extLst>
              <a:ext uri="{FF2B5EF4-FFF2-40B4-BE49-F238E27FC236}">
                <a16:creationId xmlns:a16="http://schemas.microsoft.com/office/drawing/2014/main" id="{48C6B9CF-7E7D-EBEA-707B-25B3ED881104}"/>
              </a:ext>
            </a:extLst>
          </p:cNvPr>
          <p:cNvSpPr/>
          <p:nvPr/>
        </p:nvSpPr>
        <p:spPr>
          <a:xfrm>
            <a:off x="-5014" y="-6393"/>
            <a:ext cx="5987168" cy="6866027"/>
          </a:xfrm>
          <a:prstGeom prst="rect">
            <a:avLst/>
          </a:prstGeom>
          <a:solidFill>
            <a:srgbClr val="E9E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52062F58-8A9E-BA98-77E9-B2E73AE23E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725" y="2184104"/>
            <a:ext cx="4261643" cy="222813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b="1"/>
              <a:t>Life Science –  </a:t>
            </a:r>
            <a:r>
              <a:rPr lang="en-US"/>
              <a:t>From Swedish research to global impact</a:t>
            </a:r>
            <a:endParaRPr lang="sv-SE" sz="1600" b="1"/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id="{E331FD38-E135-D2B7-6806-C48DC5C981A4}"/>
              </a:ext>
            </a:extLst>
          </p:cNvPr>
          <p:cNvSpPr txBox="1"/>
          <p:nvPr/>
        </p:nvSpPr>
        <p:spPr>
          <a:xfrm>
            <a:off x="348239" y="6151638"/>
            <a:ext cx="149072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3B5B30"/>
                </a:solidFill>
                <a:uFillTx/>
                <a:latin typeface="Aptos"/>
              </a:rPr>
              <a:t>#capitaloflife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E0F90B-E79F-7880-A964-1F1F24316A6B}"/>
              </a:ext>
            </a:extLst>
          </p:cNvPr>
          <p:cNvSpPr txBox="1"/>
          <p:nvPr/>
        </p:nvSpPr>
        <p:spPr>
          <a:xfrm>
            <a:off x="7977746" y="613336"/>
            <a:ext cx="3737207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b="1"/>
              <a:t>BioArctic</a:t>
            </a:r>
            <a:br>
              <a:rPr lang="sv-SE" sz="1600" b="1"/>
            </a:br>
            <a:r>
              <a:rPr lang="sv-SE" sz="1600"/>
              <a:t>Research from Uppsala University → Alzheimer’s therapy (lecanemab) → Global regulatory approvals</a:t>
            </a:r>
            <a:endParaRPr lang="en-US" sz="1600"/>
          </a:p>
          <a:p>
            <a:pPr marL="342900" indent="-342900">
              <a:buFont typeface="Arial,Sans-Serif"/>
              <a:buChar char="•"/>
            </a:pPr>
            <a:endParaRPr lang="sv-SE" sz="1600"/>
          </a:p>
          <a:p>
            <a:r>
              <a:rPr lang="sv-SE" sz="1600" b="1"/>
              <a:t>Calliditas Therapeutics</a:t>
            </a:r>
            <a:br>
              <a:rPr lang="sv-SE" sz="1600" b="1"/>
            </a:br>
            <a:r>
              <a:rPr lang="sv-SE" sz="1600"/>
              <a:t>Karolinska-linked research → Tarpeyo for IgA nephropathy → US Nasdaq listing &amp; global commercialization</a:t>
            </a:r>
          </a:p>
          <a:p>
            <a:pPr marL="342900" indent="-342900">
              <a:buFont typeface="Arial,Sans-Serif"/>
              <a:buChar char="•"/>
            </a:pPr>
            <a:endParaRPr lang="sv-SE" sz="1600"/>
          </a:p>
          <a:p>
            <a:r>
              <a:rPr lang="sv-SE" sz="1600" b="1"/>
              <a:t>Sobi (Swedish Orphan Biovitrum)</a:t>
            </a:r>
            <a:br>
              <a:rPr lang="sv-SE" sz="1600" b="1"/>
            </a:br>
            <a:r>
              <a:rPr lang="sv-SE" sz="1600"/>
              <a:t>Swedish academic roots → Leader in rare diseases → Worldwide presence</a:t>
            </a:r>
          </a:p>
          <a:p>
            <a:pPr marL="342900" indent="-342900">
              <a:buFont typeface="Arial,Sans-Serif"/>
              <a:buChar char="•"/>
            </a:pPr>
            <a:endParaRPr lang="sv-SE" sz="1600"/>
          </a:p>
          <a:p>
            <a:r>
              <a:rPr lang="sv-SE" sz="1600" b="1"/>
              <a:t>NextCell Pharma (Huddinge)</a:t>
            </a:r>
            <a:br>
              <a:rPr lang="sv-SE" sz="1600" b="1"/>
            </a:br>
            <a:r>
              <a:rPr lang="sv-SE" sz="1600"/>
              <a:t>Karolinska spin-out → Cell therapy (ProTrans) → International clinical development</a:t>
            </a:r>
          </a:p>
          <a:p>
            <a:pPr marL="342900" indent="-342900">
              <a:buFont typeface="Arial,Sans-Serif"/>
              <a:buChar char="•"/>
            </a:pPr>
            <a:endParaRPr lang="sv-SE" sz="1600"/>
          </a:p>
          <a:p>
            <a:r>
              <a:rPr lang="sv-SE" sz="1600" b="1"/>
              <a:t>Biolamina</a:t>
            </a:r>
            <a:br>
              <a:rPr lang="sv-SE" sz="1600" b="1"/>
            </a:br>
            <a:r>
              <a:rPr lang="sv-SE" sz="1600"/>
              <a:t>Karolinska research → Laminin platform technology → Global supplier in regenerative medicine</a:t>
            </a:r>
          </a:p>
        </p:txBody>
      </p:sp>
      <p:pic>
        <p:nvPicPr>
          <p:cNvPr id="5" name="Picture 10" descr="Blue and orange text on a white background&#10;&#10;AI-generated content may be incorrect.">
            <a:extLst>
              <a:ext uri="{FF2B5EF4-FFF2-40B4-BE49-F238E27FC236}">
                <a16:creationId xmlns:a16="http://schemas.microsoft.com/office/drawing/2014/main" id="{ACF53A97-0452-46F4-FE58-DBBDE6343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11" y="2027415"/>
            <a:ext cx="1272765" cy="552276"/>
          </a:xfrm>
          <a:prstGeom prst="rect">
            <a:avLst/>
          </a:prstGeom>
        </p:spPr>
      </p:pic>
      <p:pic>
        <p:nvPicPr>
          <p:cNvPr id="7" name="Picture 5" descr="A logo with a triangle and a triangle&#10;&#10;AI-generated content may be incorrect.">
            <a:extLst>
              <a:ext uri="{FF2B5EF4-FFF2-40B4-BE49-F238E27FC236}">
                <a16:creationId xmlns:a16="http://schemas.microsoft.com/office/drawing/2014/main" id="{BDEC7216-9C6B-B8ED-7978-95B97B15C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988" y="553590"/>
            <a:ext cx="1688943" cy="967436"/>
          </a:xfrm>
          <a:prstGeom prst="rect">
            <a:avLst/>
          </a:prstGeom>
        </p:spPr>
      </p:pic>
      <p:pic>
        <p:nvPicPr>
          <p:cNvPr id="9" name="Picture 9" descr="A close up of a logo&#10;&#10;AI-generated content may be incorrect.">
            <a:extLst>
              <a:ext uri="{FF2B5EF4-FFF2-40B4-BE49-F238E27FC236}">
                <a16:creationId xmlns:a16="http://schemas.microsoft.com/office/drawing/2014/main" id="{71F366F7-62E0-E311-E918-790E6AF59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308" y="3421167"/>
            <a:ext cx="1047873" cy="255971"/>
          </a:xfrm>
          <a:prstGeom prst="rect">
            <a:avLst/>
          </a:prstGeom>
        </p:spPr>
      </p:pic>
      <p:pic>
        <p:nvPicPr>
          <p:cNvPr id="11" name="Picture 12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17551F8F-C6BF-A2EB-1CD7-CEC469779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044" y="5657292"/>
            <a:ext cx="1336084" cy="418280"/>
          </a:xfrm>
          <a:prstGeom prst="rect">
            <a:avLst/>
          </a:prstGeom>
        </p:spPr>
      </p:pic>
      <p:pic>
        <p:nvPicPr>
          <p:cNvPr id="13" name="Picture 11" descr="A logo with blue circles&#10;&#10;AI-generated content may be incorrect.">
            <a:extLst>
              <a:ext uri="{FF2B5EF4-FFF2-40B4-BE49-F238E27FC236}">
                <a16:creationId xmlns:a16="http://schemas.microsoft.com/office/drawing/2014/main" id="{3FF72CB4-D612-D953-3202-FD6830D318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077" y="4443976"/>
            <a:ext cx="1249101" cy="4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4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eed2fa-3716-42ab-915b-310c233f698c" xsi:nil="true"/>
    <lcf76f155ced4ddcb4097134ff3c332f xmlns="8d625049-78c4-4801-9735-0e9fe4b777c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F1908497A07F42B2B37B57A8841612" ma:contentTypeVersion="18" ma:contentTypeDescription="Skapa ett nytt dokument." ma:contentTypeScope="" ma:versionID="b6190bdc7b0d029c3b59bb9aa4d4e872">
  <xsd:schema xmlns:xsd="http://www.w3.org/2001/XMLSchema" xmlns:xs="http://www.w3.org/2001/XMLSchema" xmlns:p="http://schemas.microsoft.com/office/2006/metadata/properties" xmlns:ns2="8d625049-78c4-4801-9735-0e9fe4b777c5" xmlns:ns3="66eed2fa-3716-42ab-915b-310c233f698c" targetNamespace="http://schemas.microsoft.com/office/2006/metadata/properties" ma:root="true" ma:fieldsID="6dc4a166d0a2740d1ca949a8f7d7fae8" ns2:_="" ns3:_="">
    <xsd:import namespace="8d625049-78c4-4801-9735-0e9fe4b777c5"/>
    <xsd:import namespace="66eed2fa-3716-42ab-915b-310c233f69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25049-78c4-4801-9735-0e9fe4b777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f56b5669-8d4c-4328-81e7-31ab7de9bc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ed2fa-3716-42ab-915b-310c233f69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399ba5e2-2e07-4ffc-8587-79894b215a33}" ma:internalName="TaxCatchAll" ma:showField="CatchAllData" ma:web="66eed2fa-3716-42ab-915b-310c233f6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EB660A-96EF-4066-890A-19579F00DCA7}">
  <ds:schemaRefs>
    <ds:schemaRef ds:uri="66eed2fa-3716-42ab-915b-310c233f698c"/>
    <ds:schemaRef ds:uri="8d625049-78c4-4801-9735-0e9fe4b777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FAD7B2-AA7A-47A6-BD71-719E3B4E66E6}">
  <ds:schemaRefs>
    <ds:schemaRef ds:uri="66eed2fa-3716-42ab-915b-310c233f698c"/>
    <ds:schemaRef ds:uri="8d625049-78c4-4801-9735-0e9fe4b777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71F213-B92A-4EB0-BA91-FAA2DAF729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1445</Words>
  <Application>Microsoft Office PowerPoint</Application>
  <PresentationFormat>Bredbild</PresentationFormat>
  <Paragraphs>168</Paragraphs>
  <Slides>21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Aptos Light</vt:lpstr>
      <vt:lpstr>Arial</vt:lpstr>
      <vt:lpstr>Arial,Sans-Serif</vt:lpstr>
      <vt:lpstr>Calibri</vt:lpstr>
      <vt:lpstr>Office-tema</vt:lpstr>
      <vt:lpstr>Stockholm-Uppsala  Life Science Cluster</vt:lpstr>
      <vt:lpstr>PowerPoint-presentation</vt:lpstr>
      <vt:lpstr>Capital of Life Where world-leading science becomes global impact  Stockholm–Uppsala combines world-class research, top-ranked healthcare, entrepreneurial talent and investment capital in one of the world's most innovative environments. From scientific discovery to global companies, this is where life science scales.</vt:lpstr>
      <vt:lpstr>Life Science –  Sweden’s second largest goods export category</vt:lpstr>
      <vt:lpstr>PowerPoint-presentation</vt:lpstr>
      <vt:lpstr> </vt:lpstr>
      <vt:lpstr>Stockholm Uppsala in numbers: Academic Excellence at Scale</vt:lpstr>
      <vt:lpstr>PowerPoint-presentation</vt:lpstr>
      <vt:lpstr>Life Science –  From Swedish research to global impact</vt:lpstr>
      <vt:lpstr>Life Science –  From Swedish research to global impact</vt:lpstr>
      <vt:lpstr>Capital of Life: Powered by Sweden</vt:lpstr>
      <vt:lpstr>Sweden:  Europe’s innovation leader</vt:lpstr>
      <vt:lpstr>Sweden:  The top destination for global entrepreneurs</vt:lpstr>
      <vt:lpstr>Sweden:  The sustainable investment leader</vt:lpstr>
      <vt:lpstr>Sweden:  Europe’s  unicorn factory</vt:lpstr>
      <vt:lpstr>Sweden:  A global innovation leader</vt:lpstr>
      <vt:lpstr>Sweden:  A global leader in R&amp;D investment</vt:lpstr>
      <vt:lpstr>Stockholm: Europe’s most innovative region</vt:lpstr>
      <vt:lpstr>Karolinska University Hospital:  Europe’s best hospital</vt:lpstr>
      <vt:lpstr>Stockholm: Europe’s venture capital leader</vt:lpstr>
      <vt:lpstr>Stockholm:  One of the world’s best cities for work-life balance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Gunnerås</dc:creator>
  <cp:lastModifiedBy>Cecilia Wihlborg</cp:lastModifiedBy>
  <cp:revision>17</cp:revision>
  <dcterms:created xsi:type="dcterms:W3CDTF">2025-05-21T20:21:44Z</dcterms:created>
  <dcterms:modified xsi:type="dcterms:W3CDTF">2026-06-24T13:40:42Z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0x0101003BF1908497A07F42B2B37B57A8841612</vt:lpwstr>
  </property>
  <property fmtid="{D5CDD505-2E9C-101B-9397-08002B2CF9AE}" pid="3" name="MediaServiceImageTags">
    <vt:lpwstr/>
  </property>
</Properties>
</file>